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7"/>
  </p:handoutMasterIdLst>
  <p:sldIdLst>
    <p:sldId id="257" r:id="rId3"/>
    <p:sldId id="398" r:id="rId4"/>
    <p:sldId id="259" r:id="rId5"/>
    <p:sldId id="401" r:id="rId6"/>
    <p:sldId id="363" r:id="rId7"/>
    <p:sldId id="399" r:id="rId8"/>
    <p:sldId id="405" r:id="rId9"/>
    <p:sldId id="403" r:id="rId10"/>
    <p:sldId id="291" r:id="rId11"/>
    <p:sldId id="404" r:id="rId12"/>
    <p:sldId id="324" r:id="rId13"/>
    <p:sldId id="335" r:id="rId15"/>
    <p:sldId id="406" r:id="rId16"/>
  </p:sldIdLst>
  <p:sldSz cx="12192000" cy="6858000"/>
  <p:notesSz cx="7103745" cy="10234295"/>
  <p:embeddedFontLst>
    <p:embeddedFont>
      <p:font typeface="PT Sans Caption" panose="020B0703020203020204" charset="0"/>
      <p:regular r:id="rId22"/>
    </p:embeddedFont>
    <p:embeddedFont>
      <p:font typeface="PT Sans Caption Bold" panose="020B0703020203020204" charset="0"/>
      <p:regular r:id="rId23"/>
    </p:embeddedFont>
    <p:embeddedFont>
      <p:font typeface="PT Sans" panose="020B0503020203020204" charset="0"/>
      <p:regular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 Lommel" initials="AL" lastIdx="0" clrIdx="0"/>
  <p:cmAuthor id="2" name="Rebecca Ray" initials="RR" lastIdx="0" clrIdx="1"/>
  <p:cmAuthor id="3" name="Jane Majkiewicz" initials="JM" lastIdx="0" clrIdx="2"/>
  <p:cmAuthor id="4" name="Otmane Khattou"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PT Sans Caption" panose="020B0703020203020204" charset="0"/>
                <a:ea typeface="PT Sans Caption" panose="020B0703020203020204" charset="0"/>
                <a:cs typeface="PT Sans Caption" panose="020B070302020302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PT Sans Caption" panose="020B0703020203020204" charset="0"/>
                <a:ea typeface="PT Sans Caption" panose="020B0703020203020204" charset="0"/>
                <a:cs typeface="PT Sans Caption" panose="020B070302020302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1pPr>
    <a:lvl2pPr marL="4572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2pPr>
    <a:lvl3pPr marL="9144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3pPr>
    <a:lvl4pPr marL="13716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4pPr>
    <a:lvl5pPr marL="18288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38200" y="1989137"/>
            <a:ext cx="4775200" cy="1203325"/>
          </a:xfrm>
          <a:prstGeom prst="rect">
            <a:avLst/>
          </a:prstGeom>
        </p:spPr>
        <p:txBody>
          <a:bodyPr anchor="b">
            <a:normAutofit/>
          </a:bodyPr>
          <a:lstStyle>
            <a:lvl1pPr algn="l">
              <a:lnSpc>
                <a:spcPct val="100000"/>
              </a:lnSpc>
              <a:defRPr sz="4000">
                <a:solidFill>
                  <a:schemeClr val="bg2"/>
                </a:solidFill>
                <a:ea typeface="PT Sans Caption" panose="020B0703020203020204" charset="0"/>
              </a:defRPr>
            </a:lvl1pPr>
          </a:lstStyle>
          <a:p>
            <a:r>
              <a:rPr lang="en-US"/>
              <a:t>Click to edit Master title style</a:t>
            </a:r>
            <a:endParaRPr lang="en-US"/>
          </a:p>
        </p:txBody>
      </p:sp>
      <p:sp>
        <p:nvSpPr>
          <p:cNvPr id="3" name="Subtitle 2"/>
          <p:cNvSpPr>
            <a:spLocks noGrp="1"/>
          </p:cNvSpPr>
          <p:nvPr>
            <p:ph type="subTitle" idx="1"/>
          </p:nvPr>
        </p:nvSpPr>
        <p:spPr>
          <a:xfrm>
            <a:off x="838200" y="3147219"/>
            <a:ext cx="4775200" cy="563562"/>
          </a:xfrm>
        </p:spPr>
        <p:txBody>
          <a:bodyPr>
            <a:normAutofit/>
          </a:bodyPr>
          <a:lstStyle>
            <a:lvl1pPr marL="0" indent="0" algn="l">
              <a:buNone/>
              <a:defRPr sz="1800" b="0" i="0">
                <a:solidFill>
                  <a:schemeClr val="tx1"/>
                </a:solidFill>
                <a:latin typeface="PT Sans Caption" panose="020B0703020203020204" charset="0"/>
                <a:ea typeface="PT Sans Caption" panose="020B0703020203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2" name="Text Placeholder 7"/>
          <p:cNvSpPr>
            <a:spLocks noGrp="1"/>
          </p:cNvSpPr>
          <p:nvPr>
            <p:ph type="body" sz="quarter" idx="10" hasCustomPrompt="1"/>
          </p:nvPr>
        </p:nvSpPr>
        <p:spPr>
          <a:xfrm>
            <a:off x="838199" y="3998119"/>
            <a:ext cx="4775197" cy="352425"/>
          </a:xfrm>
        </p:spPr>
        <p:txBody>
          <a:bodyPr anchor="b">
            <a:noAutofit/>
          </a:bodyPr>
          <a:lstStyle>
            <a:lvl1pPr marL="0" indent="0" algn="l">
              <a:buNone/>
              <a:defRPr sz="1600" b="0" i="0" cap="none" baseline="0">
                <a:solidFill>
                  <a:schemeClr val="tx1"/>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Presenter</a:t>
            </a:r>
            <a:endParaRPr lang="en-US"/>
          </a:p>
        </p:txBody>
      </p:sp>
      <p:sp>
        <p:nvSpPr>
          <p:cNvPr id="13" name="Text Placeholder 7"/>
          <p:cNvSpPr>
            <a:spLocks noGrp="1"/>
          </p:cNvSpPr>
          <p:nvPr>
            <p:ph type="body" sz="quarter" idx="11" hasCustomPrompt="1"/>
          </p:nvPr>
        </p:nvSpPr>
        <p:spPr>
          <a:xfrm>
            <a:off x="838200" y="4293531"/>
            <a:ext cx="4775198" cy="352425"/>
          </a:xfrm>
        </p:spPr>
        <p:txBody>
          <a:bodyPr anchor="t">
            <a:noAutofit/>
          </a:bodyPr>
          <a:lstStyle>
            <a:lvl1pPr marL="0" indent="0" algn="l">
              <a:buNone/>
              <a:defRPr sz="1600" b="0" i="1" cap="none" baseline="0">
                <a:solidFill>
                  <a:schemeClr val="tx1"/>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Presenter</a:t>
            </a:r>
            <a:endParaRPr lang="en-US"/>
          </a:p>
        </p:txBody>
      </p:sp>
      <p:sp>
        <p:nvSpPr>
          <p:cNvPr id="8" name="Text Placeholder 7"/>
          <p:cNvSpPr>
            <a:spLocks noGrp="1"/>
          </p:cNvSpPr>
          <p:nvPr>
            <p:ph type="body" sz="quarter" idx="13" hasCustomPrompt="1"/>
          </p:nvPr>
        </p:nvSpPr>
        <p:spPr>
          <a:xfrm>
            <a:off x="838199" y="6086641"/>
            <a:ext cx="4775199" cy="352425"/>
          </a:xfrm>
        </p:spPr>
        <p:txBody>
          <a:bodyPr anchor="t">
            <a:noAutofit/>
          </a:bodyPr>
          <a:lstStyle>
            <a:lvl1pPr marL="0" indent="0" algn="l">
              <a:buNone/>
              <a:defRPr sz="1400" b="0" i="1" cap="none" baseline="0">
                <a:solidFill>
                  <a:schemeClr val="tx1">
                    <a:lumMod val="65000"/>
                    <a:lumOff val="35000"/>
                  </a:schemeClr>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Copyright</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1257300"/>
            <a:ext cx="11353800" cy="4420486"/>
          </a:xfrm>
          <a:prstGeom prst="rect">
            <a:avLst/>
          </a:prstGeom>
        </p:spPr>
      </p:pic>
      <p:sp>
        <p:nvSpPr>
          <p:cNvPr id="2" name="Title 1"/>
          <p:cNvSpPr>
            <a:spLocks noGrp="1"/>
          </p:cNvSpPr>
          <p:nvPr>
            <p:ph type="ctrTitle" hasCustomPrompt="1"/>
          </p:nvPr>
        </p:nvSpPr>
        <p:spPr>
          <a:xfrm>
            <a:off x="6096000" y="1968500"/>
            <a:ext cx="5257800" cy="2921000"/>
          </a:xfrm>
          <a:prstGeom prst="rect">
            <a:avLst/>
          </a:prstGeom>
          <a:solidFill>
            <a:srgbClr val="6075A7">
              <a:alpha val="90000"/>
            </a:srgbClr>
          </a:solidFill>
        </p:spPr>
        <p:txBody>
          <a:bodyPr lIns="274320" rIns="274320" anchor="ctr">
            <a:normAutofit/>
          </a:bodyPr>
          <a:lstStyle>
            <a:lvl1pPr algn="ctr">
              <a:defRPr sz="3600">
                <a:solidFill>
                  <a:schemeClr val="bg1"/>
                </a:solidFill>
                <a:ea typeface="PT Sans Caption" panose="020B0703020203020204" charset="0"/>
              </a:defRPr>
            </a:lvl1pPr>
          </a:lstStyle>
          <a:p>
            <a:r>
              <a:rPr lang="en-US"/>
              <a:t>Click to edit text</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fld id="{7D9BB5D0-35E4-459D-AEF3-FE4D7C45CC19}" type="slidenum">
              <a:rPr lang="zh-CN" altLang="en-US" smtClean="0"/>
            </a:fld>
            <a:endParaRPr lang="zh-CN" altLang="en-US"/>
          </a:p>
        </p:txBody>
      </p:sp>
      <p:sp>
        <p:nvSpPr>
          <p:cNvPr id="8" name="Title 1"/>
          <p:cNvSpPr>
            <a:spLocks noGrp="1"/>
          </p:cNvSpPr>
          <p:nvPr userDrawn="1"/>
        </p:nvSpPr>
        <p:spPr>
          <a:xfrm>
            <a:off x="0" y="0"/>
            <a:ext cx="12192000" cy="580390"/>
          </a:xfrm>
          <a:prstGeom prst="rect">
            <a:avLst/>
          </a:prstGeom>
        </p:spPr>
        <p:style>
          <a:lnRef idx="1">
            <a:schemeClr val="accent1"/>
          </a:lnRef>
          <a:fillRef idx="3">
            <a:schemeClr val="accent1"/>
          </a:fillRef>
          <a:effectRef idx="2">
            <a:schemeClr val="accent1"/>
          </a:effectRef>
          <a:fontRef idx="minor">
            <a:schemeClr val="lt1"/>
          </a:fontRef>
        </p:style>
        <p:txBody>
          <a:bodyPr vert="horz" lIns="274320" tIns="45720" rIns="274320" bIns="45720" rtlCol="0" anchor="ctr">
            <a:noAutofit/>
          </a:bodyPr>
          <a:p>
            <a:pPr lvl="0" algn="l">
              <a:lnSpc>
                <a:spcPct val="90000"/>
              </a:lnSpc>
              <a:spcAft>
                <a:spcPts val="1200"/>
              </a:spcAft>
            </a:pPr>
            <a:endParaRPr lang="en-US" sz="2800">
              <a:latin typeface="PT Sans Caption" panose="020B0703020203020204" charset="0"/>
              <a:ea typeface="PT Sans Caption" panose="020B0703020203020204" charset="0"/>
              <a:cs typeface="PT Sans Caption" panose="020B0703020203020204" charset="0"/>
              <a:sym typeface="+mn-ea"/>
            </a:endParaRPr>
          </a:p>
        </p:txBody>
      </p:sp>
      <p:pic>
        <p:nvPicPr>
          <p:cNvPr id="9" name="图片 8" descr="frog-logo_dark"/>
          <p:cNvPicPr>
            <a:picLocks noChangeAspect="1"/>
          </p:cNvPicPr>
          <p:nvPr userDrawn="1"/>
        </p:nvPicPr>
        <p:blipFill>
          <a:blip r:embed="rId15"/>
          <a:stretch>
            <a:fillRect/>
          </a:stretch>
        </p:blipFill>
        <p:spPr>
          <a:xfrm>
            <a:off x="10241915" y="0"/>
            <a:ext cx="1733550" cy="5657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PT Sans Caption" panose="020B0703020203020204" charset="0"/>
          <a:ea typeface="PT Sans Caption" panose="020B0703020203020204" charset="0"/>
          <a:cs typeface="PT Sans Caption" panose="020B070302020302020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PT Sans Caption" panose="020B0703020203020204" charset="0"/>
          <a:ea typeface="PT Sans Caption" panose="020B0703020203020204" charset="0"/>
          <a:cs typeface="PT Sans Caption" panose="020B070302020302020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PT Sans Caption" panose="020B0703020203020204" charset="0"/>
          <a:ea typeface="PT Sans Caption" panose="020B0703020203020204" charset="0"/>
          <a:cs typeface="PT Sans Caption" panose="020B070302020302020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PT Sans Caption" panose="020B0703020203020204" charset="0"/>
          <a:ea typeface="PT Sans Caption" panose="020B0703020203020204" charset="0"/>
          <a:cs typeface="PT Sans Caption" panose="020B070302020302020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PT Sans Caption" panose="020B0703020203020204" charset="0"/>
          <a:ea typeface="PT Sans Caption" panose="020B0703020203020204" charset="0"/>
          <a:cs typeface="PT Sans Caption" panose="020B070302020302020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PT Sans Caption" panose="020B0703020203020204" charset="0"/>
          <a:ea typeface="PT Sans Caption" panose="020B0703020203020204" charset="0"/>
          <a:cs typeface="PT Sans Caption" panose="020B070302020302020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7.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7" Type="http://schemas.openxmlformats.org/officeDocument/2006/relationships/slideLayout" Target="../slideLayouts/slideLayout8.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solidFill>
                <a:schemeClr val="tx1"/>
              </a:solidFill>
            </a:endParaRPr>
          </a:p>
        </p:txBody>
      </p:sp>
      <p:cxnSp>
        <p:nvCxnSpPr>
          <p:cNvPr id="11" name="Straight Connector 10"/>
          <p:cNvCxnSpPr/>
          <p:nvPr/>
        </p:nvCxnSpPr>
        <p:spPr>
          <a:xfrm>
            <a:off x="889716" y="3800475"/>
            <a:ext cx="2222500"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6"/>
          <p:cNvSpPr>
            <a:spLocks noGrp="1"/>
          </p:cNvSpPr>
          <p:nvPr/>
        </p:nvSpPr>
        <p:spPr>
          <a:xfrm>
            <a:off x="838200" y="3800235"/>
            <a:ext cx="5607756" cy="35242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90204" pitchFamily="34" charset="0"/>
              <a:buNone/>
              <a:defRPr sz="1600" b="0" i="1" kern="1200" cap="none" baseline="0">
                <a:solidFill>
                  <a:schemeClr val="tx1"/>
                </a:solidFill>
                <a:latin typeface="+mn-lt"/>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altLang="zh-CN" i="0">
              <a:latin typeface="PT Sans Caption" panose="020B0703020203020204" charset="0"/>
              <a:ea typeface="PT Sans Caption" panose="020B0703020203020204" charset="0"/>
            </a:endParaRPr>
          </a:p>
        </p:txBody>
      </p:sp>
      <p:pic>
        <p:nvPicPr>
          <p:cNvPr id="2" name="图片 1" descr="WechatIMG1593"/>
          <p:cNvPicPr>
            <a:picLocks noChangeAspect="1"/>
          </p:cNvPicPr>
          <p:nvPr/>
        </p:nvPicPr>
        <p:blipFill>
          <a:blip r:embed="rId1"/>
          <a:stretch>
            <a:fillRect/>
          </a:stretch>
        </p:blipFill>
        <p:spPr>
          <a:xfrm>
            <a:off x="1150620" y="1921510"/>
            <a:ext cx="4982845" cy="1621790"/>
          </a:xfrm>
          <a:prstGeom prst="rect">
            <a:avLst/>
          </a:prstGeom>
        </p:spPr>
      </p:pic>
      <p:sp>
        <p:nvSpPr>
          <p:cNvPr id="4" name="文本框 3"/>
          <p:cNvSpPr txBox="1"/>
          <p:nvPr/>
        </p:nvSpPr>
        <p:spPr>
          <a:xfrm>
            <a:off x="838200" y="3702685"/>
            <a:ext cx="7459980" cy="36830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rPr>
              <a:t>A community-driven intelligent language service dapp</a:t>
            </a:r>
            <a:endParaRPr lang="en-US" altLang="zh-CN">
              <a:latin typeface="PT Sans Caption" panose="020B0703020203020204" charset="0"/>
              <a:ea typeface="PT Sans Caption" panose="020B0703020203020204" charset="0"/>
              <a:cs typeface="PT Sans Caption" panose="020B070302020302020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6560" y="0"/>
            <a:ext cx="4297680" cy="521970"/>
          </a:xfrm>
          <a:prstGeom prst="rect">
            <a:avLst/>
          </a:prstGeom>
          <a:noFill/>
        </p:spPr>
        <p:txBody>
          <a:bodyPr wrap="square" rtlCol="0">
            <a:spAutoFit/>
          </a:bodyPr>
          <a:p>
            <a:r>
              <a:rPr lang="en-US" sz="2800" b="1">
                <a:solidFill>
                  <a:schemeClr val="lt1"/>
                </a:solidFill>
                <a:latin typeface="PT Sans Caption Bold" panose="020B0703020203020204" charset="0"/>
                <a:ea typeface="PT Sans Caption" panose="020B0703020203020204" charset="0"/>
                <a:cs typeface="PT Sans Caption Bold" panose="020B0703020203020204" charset="0"/>
                <a:sym typeface="+mn-ea"/>
              </a:rPr>
              <a:t>Status of translators</a:t>
            </a:r>
            <a:endParaRPr lang="zh-CN" altLang="en-US" sz="2800" b="1">
              <a:latin typeface="PT Sans Caption Bold" panose="020B0703020203020204" charset="0"/>
              <a:cs typeface="PT Sans Caption Bold" panose="020B0703020203020204" charset="0"/>
            </a:endParaRPr>
          </a:p>
        </p:txBody>
      </p:sp>
      <p:pic>
        <p:nvPicPr>
          <p:cNvPr id="7" name="图片 6"/>
          <p:cNvPicPr>
            <a:picLocks noChangeAspect="1"/>
          </p:cNvPicPr>
          <p:nvPr/>
        </p:nvPicPr>
        <p:blipFill>
          <a:blip r:embed="rId1"/>
          <a:srcRect t="23665" r="206"/>
          <a:stretch>
            <a:fillRect/>
          </a:stretch>
        </p:blipFill>
        <p:spPr>
          <a:xfrm>
            <a:off x="923925" y="1785620"/>
            <a:ext cx="5106035" cy="2297430"/>
          </a:xfrm>
          <a:prstGeom prst="rect">
            <a:avLst/>
          </a:prstGeom>
        </p:spPr>
      </p:pic>
      <p:pic>
        <p:nvPicPr>
          <p:cNvPr id="9" name="图片 8"/>
          <p:cNvPicPr>
            <a:picLocks noChangeAspect="1"/>
          </p:cNvPicPr>
          <p:nvPr/>
        </p:nvPicPr>
        <p:blipFill>
          <a:blip r:embed="rId2"/>
          <a:stretch>
            <a:fillRect/>
          </a:stretch>
        </p:blipFill>
        <p:spPr>
          <a:xfrm>
            <a:off x="6414135" y="1934210"/>
            <a:ext cx="5012690" cy="2297430"/>
          </a:xfrm>
          <a:prstGeom prst="rect">
            <a:avLst/>
          </a:prstGeom>
        </p:spPr>
      </p:pic>
      <p:sp>
        <p:nvSpPr>
          <p:cNvPr id="4" name="文本框 3"/>
          <p:cNvSpPr txBox="1"/>
          <p:nvPr/>
        </p:nvSpPr>
        <p:spPr>
          <a:xfrm>
            <a:off x="923925" y="4393565"/>
            <a:ext cx="4760595" cy="922020"/>
          </a:xfrm>
          <a:prstGeom prst="rect">
            <a:avLst/>
          </a:prstGeom>
          <a:noFill/>
        </p:spPr>
        <p:txBody>
          <a:bodyPr wrap="square" rtlCol="0" anchor="t">
            <a:spAutoFit/>
          </a:bodyPr>
          <a:p>
            <a:r>
              <a:rPr lang="en-US" altLang="zh-CN" b="1">
                <a:latin typeface="PT Sans Caption Bold" panose="020B0703020203020204" charset="0"/>
                <a:ea typeface="PT Sans Caption" panose="020B0703020203020204" charset="0"/>
                <a:cs typeface="PT Sans Caption Bold" panose="020B0703020203020204" charset="0"/>
                <a:sym typeface="+mn-ea"/>
              </a:rPr>
              <a:t>Work from home is the trend</a:t>
            </a:r>
            <a:r>
              <a:rPr lang="en-US" altLang="zh-CN" b="1">
                <a:latin typeface="PT Sans Caption" panose="020B0703020203020204" charset="0"/>
                <a:ea typeface="PT Sans Caption" panose="020B0703020203020204" charset="0"/>
                <a:cs typeface="PT Sans Caption" panose="020B0703020203020204" charset="0"/>
                <a:sym typeface="+mn-ea"/>
              </a:rPr>
              <a:t> and translator used to it</a:t>
            </a:r>
            <a:r>
              <a:rPr lang="en-US" altLang="zh-CN">
                <a:latin typeface="PT Sans Caption" panose="020B0703020203020204" charset="0"/>
                <a:ea typeface="PT Sans Caption" panose="020B0703020203020204" charset="0"/>
                <a:cs typeface="PT Sans Caption" panose="020B0703020203020204" charset="0"/>
                <a:sym typeface="+mn-ea"/>
              </a:rPr>
              <a:t>. 92% of freelancers like diversifying what they do. </a:t>
            </a:r>
            <a:endParaRPr lang="zh-CN" altLang="en-US">
              <a:latin typeface="PT Sans Caption" panose="020B0703020203020204" charset="0"/>
            </a:endParaRPr>
          </a:p>
        </p:txBody>
      </p:sp>
      <p:sp>
        <p:nvSpPr>
          <p:cNvPr id="5" name="文本框 4"/>
          <p:cNvSpPr txBox="1"/>
          <p:nvPr/>
        </p:nvSpPr>
        <p:spPr>
          <a:xfrm>
            <a:off x="6430645" y="4393565"/>
            <a:ext cx="4794885" cy="922020"/>
          </a:xfrm>
          <a:prstGeom prst="rect">
            <a:avLst/>
          </a:prstGeom>
          <a:noFill/>
        </p:spPr>
        <p:txBody>
          <a:bodyPr wrap="square" rtlCol="0" anchor="t">
            <a:spAutoFit/>
          </a:bodyPr>
          <a:p>
            <a:r>
              <a:rPr lang="zh-CN" altLang="en-US" b="1">
                <a:latin typeface="PT Sans Caption" panose="020B0703020203020204" charset="0"/>
              </a:rPr>
              <a:t>High acceptance of new things:</a:t>
            </a:r>
            <a:r>
              <a:rPr lang="zh-CN" altLang="en-US">
                <a:latin typeface="PT Sans Caption" panose="020B0703020203020204" charset="0"/>
              </a:rPr>
              <a:t> 79% of language practitioners are willing to learn translation-related auxiliary tools.</a:t>
            </a:r>
            <a:endParaRPr lang="zh-CN" altLang="en-US">
              <a:latin typeface="PT Sans Caption" panose="020B0703020203020204" charset="0"/>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68775" y="3329940"/>
            <a:ext cx="3255010" cy="1476375"/>
          </a:xfrm>
          <a:prstGeom prst="rect">
            <a:avLst/>
          </a:prstGeom>
          <a:noFill/>
        </p:spPr>
        <p:txBody>
          <a:bodyPr wrap="square" rtlCol="0" anchor="t">
            <a:spAutoFit/>
          </a:bodyPr>
          <a:p>
            <a:r>
              <a:rPr lang="en-US" altLang="zh-CN">
                <a:latin typeface="PT Sans Caption" panose="020B0703020203020204" charset="0"/>
                <a:ea typeface="PT Sans Caption" panose="020B0703020203020204" charset="0"/>
                <a:cs typeface="PT Sans Caption" panose="020B0703020203020204" charset="0"/>
              </a:rPr>
              <a:t>2. </a:t>
            </a:r>
            <a:r>
              <a:rPr lang="en-US" altLang="zh-CN" b="1">
                <a:latin typeface="PT Sans Caption Bold" panose="020B0703020203020204" charset="0"/>
                <a:ea typeface="PT Sans Caption" panose="020B0703020203020204" charset="0"/>
                <a:cs typeface="PT Sans Caption Bold" panose="020B0703020203020204" charset="0"/>
              </a:rPr>
              <a:t>Lack of self-operated working methods</a:t>
            </a:r>
            <a:r>
              <a:rPr lang="en-US" altLang="zh-CN">
                <a:latin typeface="PT Sans Caption" panose="020B0703020203020204" charset="0"/>
                <a:ea typeface="PT Sans Caption" panose="020B0703020203020204" charset="0"/>
                <a:cs typeface="PT Sans Caption" panose="020B0703020203020204" charset="0"/>
              </a:rPr>
              <a:t>, relying too much on human coordination, urgent tasks are a big problem for LSCs</a:t>
            </a:r>
            <a:endParaRPr lang="en-US" altLang="zh-CN">
              <a:latin typeface="PT Sans Caption" panose="020B0703020203020204" charset="0"/>
              <a:ea typeface="PT Sans Caption" panose="020B0703020203020204" charset="0"/>
              <a:cs typeface="PT Sans Caption" panose="020B0703020203020204" charset="0"/>
            </a:endParaRPr>
          </a:p>
        </p:txBody>
      </p:sp>
      <p:pic>
        <p:nvPicPr>
          <p:cNvPr id="8" name="图片 7"/>
          <p:cNvPicPr>
            <a:picLocks noChangeAspect="1"/>
          </p:cNvPicPr>
          <p:nvPr/>
        </p:nvPicPr>
        <p:blipFill>
          <a:blip r:embed="rId1"/>
          <a:stretch>
            <a:fillRect/>
          </a:stretch>
        </p:blipFill>
        <p:spPr>
          <a:xfrm>
            <a:off x="4551045" y="1552575"/>
            <a:ext cx="2152650" cy="1305560"/>
          </a:xfrm>
          <a:prstGeom prst="rect">
            <a:avLst/>
          </a:prstGeom>
        </p:spPr>
      </p:pic>
      <p:pic>
        <p:nvPicPr>
          <p:cNvPr id="9" name="图片 8"/>
          <p:cNvPicPr>
            <a:picLocks noChangeAspect="1"/>
          </p:cNvPicPr>
          <p:nvPr/>
        </p:nvPicPr>
        <p:blipFill>
          <a:blip r:embed="rId2"/>
          <a:stretch>
            <a:fillRect/>
          </a:stretch>
        </p:blipFill>
        <p:spPr>
          <a:xfrm>
            <a:off x="963295" y="1346200"/>
            <a:ext cx="2745740" cy="1511935"/>
          </a:xfrm>
          <a:prstGeom prst="rect">
            <a:avLst/>
          </a:prstGeom>
        </p:spPr>
      </p:pic>
      <p:sp>
        <p:nvSpPr>
          <p:cNvPr id="2" name="文本框 1"/>
          <p:cNvSpPr txBox="1"/>
          <p:nvPr/>
        </p:nvSpPr>
        <p:spPr>
          <a:xfrm>
            <a:off x="249555" y="0"/>
            <a:ext cx="9764395" cy="521970"/>
          </a:xfrm>
          <a:prstGeom prst="rect">
            <a:avLst/>
          </a:prstGeom>
          <a:noFill/>
        </p:spPr>
        <p:txBody>
          <a:bodyPr wrap="square" rtlCol="0">
            <a:spAutoFit/>
          </a:bodyPr>
          <a:p>
            <a:r>
              <a:rPr lang="en-US" sz="2800" b="1">
                <a:solidFill>
                  <a:schemeClr val="bg1"/>
                </a:solidFill>
                <a:latin typeface="PT Sans Caption Bold" panose="020B0703020203020204" charset="0"/>
                <a:ea typeface="PT Sans Caption" panose="020B0703020203020204" charset="0"/>
                <a:cs typeface="PT Sans Caption Bold" panose="020B0703020203020204" charset="0"/>
                <a:sym typeface="+mn-ea"/>
              </a:rPr>
              <a:t>The problems in language service company</a:t>
            </a:r>
            <a:endParaRPr lang="en-US" altLang="en-US" sz="2800" b="1">
              <a:solidFill>
                <a:schemeClr val="bg1"/>
              </a:solidFill>
              <a:latin typeface="PT Sans Caption Bold" panose="020B0703020203020204" charset="0"/>
              <a:ea typeface="PT Sans Caption" panose="020B0703020203020204" charset="0"/>
              <a:cs typeface="PT Sans Caption Bold" panose="020B0703020203020204" charset="0"/>
              <a:sym typeface="+mn-ea"/>
            </a:endParaRPr>
          </a:p>
        </p:txBody>
      </p:sp>
      <p:pic>
        <p:nvPicPr>
          <p:cNvPr id="5" name="图片 4"/>
          <p:cNvPicPr>
            <a:picLocks noChangeAspect="1"/>
          </p:cNvPicPr>
          <p:nvPr/>
        </p:nvPicPr>
        <p:blipFill>
          <a:blip r:embed="rId3"/>
          <a:stretch>
            <a:fillRect/>
          </a:stretch>
        </p:blipFill>
        <p:spPr>
          <a:xfrm>
            <a:off x="8423275" y="1552575"/>
            <a:ext cx="1084580" cy="1545590"/>
          </a:xfrm>
          <a:prstGeom prst="rect">
            <a:avLst/>
          </a:prstGeom>
        </p:spPr>
      </p:pic>
      <p:sp>
        <p:nvSpPr>
          <p:cNvPr id="7" name="文本框 6"/>
          <p:cNvSpPr txBox="1"/>
          <p:nvPr/>
        </p:nvSpPr>
        <p:spPr>
          <a:xfrm>
            <a:off x="777240" y="3329940"/>
            <a:ext cx="2745105" cy="1476375"/>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sym typeface="+mn-ea"/>
              </a:rPr>
              <a:t>1.</a:t>
            </a:r>
            <a:r>
              <a:rPr lang="en-US" altLang="zh-CN" b="1">
                <a:latin typeface="PT Sans Caption Bold" panose="020B0703020203020204" charset="0"/>
                <a:ea typeface="PT Sans Caption" panose="020B0703020203020204" charset="0"/>
                <a:cs typeface="PT Sans Caption Bold" panose="020B0703020203020204" charset="0"/>
                <a:sym typeface="+mn-ea"/>
              </a:rPr>
              <a:t>The high cost makes LSC tougher</a:t>
            </a:r>
            <a:r>
              <a:rPr lang="en-US" altLang="zh-CN">
                <a:latin typeface="PT Sans Caption" panose="020B0703020203020204" charset="0"/>
                <a:ea typeface="PT Sans Caption" panose="020B0703020203020204" charset="0"/>
                <a:cs typeface="PT Sans Caption" panose="020B0703020203020204" charset="0"/>
                <a:sym typeface="+mn-ea"/>
              </a:rPr>
              <a:t>, and most of the cost spend on marketing and sales.</a:t>
            </a:r>
            <a:endParaRPr lang="en-US" altLang="zh-CN">
              <a:latin typeface="PT Sans Caption" panose="020B0703020203020204" charset="0"/>
              <a:ea typeface="PT Sans Caption" panose="020B0703020203020204" charset="0"/>
              <a:cs typeface="PT Sans Caption" panose="020B0703020203020204" charset="0"/>
            </a:endParaRPr>
          </a:p>
          <a:p>
            <a:endParaRPr lang="zh-CN" altLang="en-US">
              <a:latin typeface="PT Sans Caption" panose="020B0703020203020204" charset="0"/>
            </a:endParaRPr>
          </a:p>
        </p:txBody>
      </p:sp>
      <p:sp>
        <p:nvSpPr>
          <p:cNvPr id="11" name="文本框 10"/>
          <p:cNvSpPr txBox="1"/>
          <p:nvPr/>
        </p:nvSpPr>
        <p:spPr>
          <a:xfrm>
            <a:off x="7614920" y="3329940"/>
            <a:ext cx="3742690" cy="1753235"/>
          </a:xfrm>
          <a:prstGeom prst="rect">
            <a:avLst/>
          </a:prstGeom>
          <a:noFill/>
        </p:spPr>
        <p:txBody>
          <a:bodyPr wrap="square" rtlCol="0" anchor="t">
            <a:spAutoFit/>
          </a:bodyPr>
          <a:p>
            <a:r>
              <a:rPr lang="en-US" altLang="zh-CN">
                <a:latin typeface="PT Sans Caption" panose="020B0703020203020204" charset="0"/>
                <a:ea typeface="PT Sans Caption" panose="020B0703020203020204" charset="0"/>
                <a:cs typeface="PT Sans Caption" panose="020B0703020203020204" charset="0"/>
                <a:sym typeface="+mn-ea"/>
              </a:rPr>
              <a:t>3. </a:t>
            </a:r>
            <a:r>
              <a:rPr lang="en-US" altLang="zh-CN" b="1">
                <a:latin typeface="PT Sans Caption Bold" panose="020B0703020203020204" charset="0"/>
                <a:ea typeface="PT Sans Caption" panose="020B0703020203020204" charset="0"/>
                <a:cs typeface="PT Sans Caption Bold" panose="020B0703020203020204" charset="0"/>
                <a:sym typeface="+mn-ea"/>
              </a:rPr>
              <a:t>Lack of transparent market</a:t>
            </a:r>
            <a:r>
              <a:rPr lang="en-US" altLang="zh-CN">
                <a:latin typeface="PT Sans Caption" panose="020B0703020203020204" charset="0"/>
                <a:ea typeface="PT Sans Caption" panose="020B0703020203020204" charset="0"/>
                <a:cs typeface="PT Sans Caption" panose="020B0703020203020204" charset="0"/>
                <a:sym typeface="+mn-ea"/>
              </a:rPr>
              <a:t>, u</a:t>
            </a:r>
            <a:r>
              <a:rPr>
                <a:latin typeface="PT Sans Caption" panose="020B0703020203020204" charset="0"/>
                <a:ea typeface="PT Sans Caption" panose="020B0703020203020204" charset="0"/>
                <a:cs typeface="PT Sans Caption" panose="020B0703020203020204" charset="0"/>
                <a:sym typeface="+mn-ea"/>
              </a:rPr>
              <a:t>nqualified small workshops account for 82.1% , </a:t>
            </a:r>
            <a:r>
              <a:rPr lang="en-US">
                <a:latin typeface="PT Sans Caption" panose="020B0703020203020204" charset="0"/>
                <a:ea typeface="PT Sans Caption" panose="020B0703020203020204" charset="0"/>
                <a:cs typeface="PT Sans Caption" panose="020B0703020203020204" charset="0"/>
                <a:sym typeface="+mn-ea"/>
              </a:rPr>
              <a:t>they</a:t>
            </a:r>
            <a:r>
              <a:rPr>
                <a:latin typeface="PT Sans Caption" panose="020B0703020203020204" charset="0"/>
                <a:ea typeface="PT Sans Caption" panose="020B0703020203020204" charset="0"/>
                <a:cs typeface="PT Sans Caption" panose="020B0703020203020204" charset="0"/>
                <a:sym typeface="+mn-ea"/>
              </a:rPr>
              <a:t> bid at low prices, and price wars disrupt market order and affect industry development</a:t>
            </a:r>
            <a:r>
              <a:rPr lang="en-US">
                <a:latin typeface="PT Sans Caption" panose="020B0703020203020204" charset="0"/>
                <a:ea typeface="PT Sans Caption" panose="020B0703020203020204" charset="0"/>
                <a:cs typeface="PT Sans Caption" panose="020B0703020203020204" charset="0"/>
                <a:sym typeface="+mn-ea"/>
              </a:rPr>
              <a:t>.</a:t>
            </a:r>
            <a:endParaRPr lang="zh-CN" altLang="en-US">
              <a:latin typeface="PT Sans Caption" panose="020B0703020203020204" charset="0"/>
            </a:endParaRPr>
          </a:p>
        </p:txBody>
      </p:sp>
      <p:sp>
        <p:nvSpPr>
          <p:cNvPr id="12" name="文本框 11"/>
          <p:cNvSpPr txBox="1"/>
          <p:nvPr/>
        </p:nvSpPr>
        <p:spPr>
          <a:xfrm>
            <a:off x="9507855" y="2914650"/>
            <a:ext cx="1850390" cy="183515"/>
          </a:xfrm>
          <a:prstGeom prst="rect">
            <a:avLst/>
          </a:prstGeom>
          <a:noFill/>
        </p:spPr>
        <p:txBody>
          <a:bodyPr wrap="none" rtlCol="0" anchor="t">
            <a:spAutoFit/>
          </a:bodyPr>
          <a:p>
            <a:pPr algn="l"/>
            <a:r>
              <a:rPr sz="600">
                <a:latin typeface="PT Sans Caption" panose="020B0703020203020204" charset="0"/>
                <a:ea typeface="PT Sans Caption" panose="020B0703020203020204" charset="0"/>
                <a:cs typeface="PT Sans Caption" panose="020B0703020203020204" charset="0"/>
                <a:sym typeface="+mn-ea"/>
              </a:rPr>
              <a:t>Proportion of translation companies in 2021</a:t>
            </a:r>
            <a:endParaRPr lang="zh-CN" altLang="en-US" sz="600">
              <a:latin typeface="PT Sans Caption" panose="020B0703020203020204" charset="0"/>
              <a:ea typeface="PT Sans Caption" panose="020B0703020203020204" charset="0"/>
              <a:cs typeface="PT Sans Caption" panose="020B0703020203020204" charset="0"/>
              <a:sym typeface="+mn-ea"/>
            </a:endParaRPr>
          </a:p>
        </p:txBody>
      </p:sp>
      <p:sp>
        <p:nvSpPr>
          <p:cNvPr id="13" name="文本框 12"/>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03200" y="1580515"/>
            <a:ext cx="6052185" cy="2901315"/>
          </a:xfrm>
          <a:prstGeom prst="rect">
            <a:avLst/>
          </a:prstGeom>
        </p:spPr>
      </p:pic>
      <p:sp>
        <p:nvSpPr>
          <p:cNvPr id="2" name="文本框 1"/>
          <p:cNvSpPr txBox="1"/>
          <p:nvPr/>
        </p:nvSpPr>
        <p:spPr>
          <a:xfrm>
            <a:off x="6539865" y="1859915"/>
            <a:ext cx="4831715" cy="3692525"/>
          </a:xfrm>
          <a:prstGeom prst="rect">
            <a:avLst/>
          </a:prstGeom>
          <a:noFill/>
        </p:spPr>
        <p:txBody>
          <a:bodyPr wrap="square" rtlCol="0" anchor="t">
            <a:spAutoFit/>
          </a:bodyPr>
          <a:p>
            <a:r>
              <a:rPr>
                <a:latin typeface="PT Sans Caption" panose="020B0703020203020204" charset="0"/>
                <a:ea typeface="PT Sans Caption" panose="020B0703020203020204" charset="0"/>
                <a:cs typeface="PT Sans Caption" panose="020B0703020203020204" charset="0"/>
                <a:sym typeface="+mn-ea"/>
              </a:rPr>
              <a:t>1. </a:t>
            </a:r>
            <a:r>
              <a:rPr b="1">
                <a:latin typeface="PT Sans Caption Bold" panose="020B0703020203020204" charset="0"/>
                <a:ea typeface="PT Sans Caption" panose="020B0703020203020204" charset="0"/>
                <a:cs typeface="PT Sans Caption Bold" panose="020B0703020203020204" charset="0"/>
                <a:sym typeface="+mn-ea"/>
              </a:rPr>
              <a:t>Individuals cannot accept large orders</a:t>
            </a:r>
            <a:r>
              <a:rPr>
                <a:latin typeface="PT Sans Caption" panose="020B0703020203020204" charset="0"/>
                <a:ea typeface="PT Sans Caption" panose="020B0703020203020204" charset="0"/>
                <a:cs typeface="PT Sans Caption" panose="020B0703020203020204" charset="0"/>
                <a:sym typeface="+mn-ea"/>
              </a:rPr>
              <a:t>, and there will be </a:t>
            </a:r>
            <a:r>
              <a:rPr lang="en-US">
                <a:latin typeface="PT Sans Caption" panose="020B0703020203020204" charset="0"/>
                <a:ea typeface="PT Sans Caption" panose="020B0703020203020204" charset="0"/>
                <a:cs typeface="PT Sans Caption" panose="020B0703020203020204" charset="0"/>
                <a:sym typeface="+mn-ea"/>
              </a:rPr>
              <a:t>middleman</a:t>
            </a:r>
            <a:r>
              <a:rPr>
                <a:latin typeface="PT Sans Caption" panose="020B0703020203020204" charset="0"/>
                <a:ea typeface="PT Sans Caption" panose="020B0703020203020204" charset="0"/>
                <a:cs typeface="PT Sans Caption" panose="020B0703020203020204" charset="0"/>
                <a:sym typeface="+mn-ea"/>
              </a:rPr>
              <a:t> fees for joining organizations. 46% said that small orders have a serious impact on income</a:t>
            </a:r>
            <a:endParaRPr>
              <a:latin typeface="PT Sans Caption" panose="020B0703020203020204" charset="0"/>
              <a:ea typeface="PT Sans Caption" panose="020B0703020203020204" charset="0"/>
              <a:cs typeface="PT Sans Caption" panose="020B0703020203020204" charset="0"/>
              <a:sym typeface="+mn-ea"/>
            </a:endParaRPr>
          </a:p>
          <a:p>
            <a:endParaRPr>
              <a:latin typeface="PT Sans Caption" panose="020B0703020203020204" charset="0"/>
              <a:ea typeface="PT Sans Caption" panose="020B0703020203020204" charset="0"/>
              <a:cs typeface="PT Sans Caption" panose="020B0703020203020204" charset="0"/>
              <a:sym typeface="+mn-ea"/>
            </a:endParaRPr>
          </a:p>
          <a:p>
            <a:r>
              <a:rPr>
                <a:latin typeface="PT Sans Caption" panose="020B0703020203020204" charset="0"/>
                <a:ea typeface="PT Sans Caption" panose="020B0703020203020204" charset="0"/>
                <a:cs typeface="PT Sans Caption" panose="020B0703020203020204" charset="0"/>
                <a:sym typeface="+mn-ea"/>
              </a:rPr>
              <a:t>2. </a:t>
            </a:r>
            <a:r>
              <a:rPr b="1">
                <a:latin typeface="PT Sans Caption Bold" panose="020B0703020203020204" charset="0"/>
                <a:ea typeface="PT Sans Caption" panose="020B0703020203020204" charset="0"/>
                <a:cs typeface="PT Sans Caption Bold" panose="020B0703020203020204" charset="0"/>
                <a:sym typeface="+mn-ea"/>
              </a:rPr>
              <a:t>Lack of auxiliary tools,</a:t>
            </a:r>
            <a:r>
              <a:rPr>
                <a:latin typeface="PT Sans Caption" panose="020B0703020203020204" charset="0"/>
                <a:ea typeface="PT Sans Caption" panose="020B0703020203020204" charset="0"/>
                <a:cs typeface="PT Sans Caption" panose="020B0703020203020204" charset="0"/>
                <a:sym typeface="+mn-ea"/>
              </a:rPr>
              <a:t> 40% said that the translation task time is short</a:t>
            </a:r>
            <a:endParaRPr>
              <a:latin typeface="PT Sans Caption" panose="020B0703020203020204" charset="0"/>
              <a:ea typeface="PT Sans Caption" panose="020B0703020203020204" charset="0"/>
              <a:cs typeface="PT Sans Caption" panose="020B0703020203020204" charset="0"/>
              <a:sym typeface="+mn-ea"/>
            </a:endParaRPr>
          </a:p>
          <a:p>
            <a:endParaRPr>
              <a:latin typeface="PT Sans Caption" panose="020B0703020203020204" charset="0"/>
              <a:ea typeface="PT Sans Caption" panose="020B0703020203020204" charset="0"/>
              <a:cs typeface="PT Sans Caption" panose="020B0703020203020204" charset="0"/>
              <a:sym typeface="+mn-ea"/>
            </a:endParaRPr>
          </a:p>
          <a:p>
            <a:r>
              <a:rPr>
                <a:latin typeface="PT Sans Caption" panose="020B0703020203020204" charset="0"/>
                <a:ea typeface="PT Sans Caption" panose="020B0703020203020204" charset="0"/>
                <a:cs typeface="PT Sans Caption" panose="020B0703020203020204" charset="0"/>
                <a:sym typeface="+mn-ea"/>
              </a:rPr>
              <a:t>3. </a:t>
            </a:r>
            <a:r>
              <a:rPr b="1">
                <a:latin typeface="PT Sans Caption Bold" panose="020B0703020203020204" charset="0"/>
                <a:ea typeface="PT Sans Caption" panose="020B0703020203020204" charset="0"/>
                <a:cs typeface="PT Sans Caption Bold" panose="020B0703020203020204" charset="0"/>
                <a:sym typeface="+mn-ea"/>
              </a:rPr>
              <a:t>Lack of delivery standards </a:t>
            </a:r>
            <a:r>
              <a:rPr lang="en-US" b="1">
                <a:latin typeface="PT Sans Caption Bold" panose="020B0703020203020204" charset="0"/>
                <a:ea typeface="PT Sans Caption" panose="020B0703020203020204" charset="0"/>
                <a:cs typeface="PT Sans Caption Bold" panose="020B0703020203020204" charset="0"/>
                <a:sym typeface="+mn-ea"/>
              </a:rPr>
              <a:t>guarantee</a:t>
            </a:r>
            <a:r>
              <a:rPr>
                <a:latin typeface="PT Sans Caption" panose="020B0703020203020204" charset="0"/>
                <a:ea typeface="PT Sans Caption" panose="020B0703020203020204" charset="0"/>
                <a:cs typeface="PT Sans Caption" panose="020B0703020203020204" charset="0"/>
                <a:sym typeface="+mn-ea"/>
              </a:rPr>
              <a:t>, 26% said that the real demand for language services exceeds the initial agreement</a:t>
            </a:r>
            <a:endParaRPr>
              <a:latin typeface="PT Sans Caption" panose="020B0703020203020204" charset="0"/>
              <a:ea typeface="PT Sans Caption" panose="020B0703020203020204" charset="0"/>
              <a:cs typeface="PT Sans Caption" panose="020B0703020203020204" charset="0"/>
              <a:sym typeface="+mn-ea"/>
            </a:endParaRPr>
          </a:p>
        </p:txBody>
      </p:sp>
      <p:sp>
        <p:nvSpPr>
          <p:cNvPr id="3" name="文本框 2"/>
          <p:cNvSpPr txBox="1"/>
          <p:nvPr/>
        </p:nvSpPr>
        <p:spPr>
          <a:xfrm>
            <a:off x="535940" y="4589780"/>
            <a:ext cx="5570220" cy="275590"/>
          </a:xfrm>
          <a:prstGeom prst="rect">
            <a:avLst/>
          </a:prstGeom>
          <a:noFill/>
        </p:spPr>
        <p:txBody>
          <a:bodyPr wrap="square" rtlCol="0" anchor="t">
            <a:spAutoFit/>
          </a:bodyPr>
          <a:p>
            <a:pPr algn="l"/>
            <a:r>
              <a:rPr lang="en-US" sz="1200">
                <a:latin typeface="PT Sans Caption" panose="020B0703020203020204" charset="0"/>
                <a:ea typeface="MS PGothic" charset="0"/>
                <a:cs typeface="PT Sans Caption" panose="020B0703020203020204" charset="0"/>
                <a:sym typeface="+mn-ea"/>
              </a:rPr>
              <a:t>The Viability of the Freelance Linguist Profession</a:t>
            </a:r>
            <a:endParaRPr lang="en-US" altLang="en-US" sz="1200">
              <a:latin typeface="PT Sans Caption" panose="020B0703020203020204" charset="0"/>
              <a:ea typeface="PT Sans Caption" panose="020B0703020203020204" charset="0"/>
              <a:cs typeface="PT Sans Caption" panose="020B0703020203020204" charset="0"/>
            </a:endParaRPr>
          </a:p>
        </p:txBody>
      </p:sp>
      <p:sp>
        <p:nvSpPr>
          <p:cNvPr id="5" name="文本框 4"/>
          <p:cNvSpPr txBox="1"/>
          <p:nvPr/>
        </p:nvSpPr>
        <p:spPr>
          <a:xfrm>
            <a:off x="288925" y="0"/>
            <a:ext cx="5327015" cy="521970"/>
          </a:xfrm>
          <a:prstGeom prst="rect">
            <a:avLst/>
          </a:prstGeom>
          <a:noFill/>
        </p:spPr>
        <p:txBody>
          <a:bodyPr wrap="square" rtlCol="0">
            <a:spAutoFit/>
          </a:bodyPr>
          <a:p>
            <a:r>
              <a:rPr lang="en-US" altLang="zh-CN" sz="2800" b="1">
                <a:solidFill>
                  <a:schemeClr val="bg1"/>
                </a:solidFill>
                <a:latin typeface="PT Sans Caption" panose="020B0703020203020204" charset="0"/>
              </a:rPr>
              <a:t>Translator's problem</a:t>
            </a:r>
            <a:endParaRPr lang="en-US" altLang="zh-CN" sz="2800" b="1">
              <a:solidFill>
                <a:schemeClr val="bg1"/>
              </a:solidFill>
              <a:latin typeface="PT Sans Caption" panose="020B0703020203020204" charset="0"/>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79625" y="1875790"/>
            <a:ext cx="7106285" cy="2676525"/>
          </a:xfrm>
          <a:prstGeom prst="rect">
            <a:avLst/>
          </a:prstGeom>
          <a:noFill/>
        </p:spPr>
        <p:txBody>
          <a:bodyPr wrap="square" rtlCol="0">
            <a:spAutoFit/>
          </a:bodyPr>
          <a:p>
            <a:r>
              <a:rPr lang="en-US" altLang="zh-CN" sz="2400">
                <a:latin typeface="PT Sans Caption" panose="020B0703020203020204" charset="0"/>
              </a:rPr>
              <a:t>Contact</a:t>
            </a:r>
            <a:endParaRPr lang="en-US" altLang="zh-CN" sz="2400">
              <a:latin typeface="PT Sans Caption" panose="020B0703020203020204" charset="0"/>
            </a:endParaRPr>
          </a:p>
          <a:p>
            <a:endParaRPr lang="en-US" altLang="zh-CN" sz="2400">
              <a:latin typeface="PT Sans Caption" panose="020B0703020203020204" charset="0"/>
            </a:endParaRPr>
          </a:p>
          <a:p>
            <a:endParaRPr lang="en-US" altLang="zh-CN" sz="2400">
              <a:latin typeface="PT Sans Caption" panose="020B0703020203020204" charset="0"/>
            </a:endParaRPr>
          </a:p>
          <a:p>
            <a:r>
              <a:rPr lang="en-US" altLang="zh-CN" sz="2400">
                <a:latin typeface="PT Sans Caption" panose="020B0703020203020204" charset="0"/>
              </a:rPr>
              <a:t>Twitter: @globalkoon</a:t>
            </a:r>
            <a:endParaRPr lang="en-US" altLang="zh-CN" sz="2400">
              <a:latin typeface="PT Sans Caption" panose="020B0703020203020204" charset="0"/>
            </a:endParaRPr>
          </a:p>
          <a:p>
            <a:endParaRPr lang="en-US" altLang="zh-CN" sz="2400">
              <a:latin typeface="PT Sans Caption" panose="020B0703020203020204" charset="0"/>
            </a:endParaRPr>
          </a:p>
          <a:p>
            <a:endParaRPr lang="en-US" altLang="zh-CN" sz="2400">
              <a:latin typeface="PT Sans Caption" panose="020B0703020203020204" charset="0"/>
            </a:endParaRPr>
          </a:p>
          <a:p>
            <a:r>
              <a:rPr lang="en-US" altLang="zh-CN" sz="2400">
                <a:latin typeface="PT Sans Caption" panose="020B0703020203020204" charset="0"/>
              </a:rPr>
              <a:t>Website: http://www.amphi.space</a:t>
            </a:r>
            <a:endParaRPr lang="en-US" altLang="zh-CN" sz="2400">
              <a:latin typeface="PT Sans Caption" panose="020B0703020203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985405"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01</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4" name="文本框 3"/>
          <p:cNvSpPr txBox="1"/>
          <p:nvPr>
            <p:custDataLst>
              <p:tags r:id="rId2"/>
            </p:custDataLst>
          </p:nvPr>
        </p:nvSpPr>
        <p:spPr>
          <a:xfrm>
            <a:off x="5294547"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02</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5" name="文本框 4"/>
          <p:cNvSpPr txBox="1"/>
          <p:nvPr>
            <p:custDataLst>
              <p:tags r:id="rId3"/>
            </p:custDataLst>
          </p:nvPr>
        </p:nvSpPr>
        <p:spPr>
          <a:xfrm>
            <a:off x="8629405"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6" name="文本框 5"/>
          <p:cNvSpPr txBox="1"/>
          <p:nvPr>
            <p:custDataLst>
              <p:tags r:id="rId4"/>
            </p:custDataLst>
          </p:nvPr>
        </p:nvSpPr>
        <p:spPr>
          <a:xfrm>
            <a:off x="1985405" y="4443818"/>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04</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8" name="文本框 7"/>
          <p:cNvSpPr txBox="1"/>
          <p:nvPr>
            <p:custDataLst>
              <p:tags r:id="rId5"/>
            </p:custDataLst>
          </p:nvPr>
        </p:nvSpPr>
        <p:spPr>
          <a:xfrm>
            <a:off x="5417575" y="4221568"/>
            <a:ext cx="1635888" cy="1014730"/>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9" name="文本框 8"/>
          <p:cNvSpPr txBox="1"/>
          <p:nvPr>
            <p:custDataLst>
              <p:tags r:id="rId6"/>
            </p:custDataLst>
          </p:nvPr>
        </p:nvSpPr>
        <p:spPr>
          <a:xfrm>
            <a:off x="1898212"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Introduction</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0" name="文本框 9"/>
          <p:cNvSpPr txBox="1"/>
          <p:nvPr>
            <p:custDataLst>
              <p:tags r:id="rId7"/>
            </p:custDataLst>
          </p:nvPr>
        </p:nvSpPr>
        <p:spPr>
          <a:xfrm>
            <a:off x="5181088"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Team</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1" name="文本框 10"/>
          <p:cNvSpPr txBox="1"/>
          <p:nvPr>
            <p:custDataLst>
              <p:tags r:id="rId8"/>
            </p:custDataLst>
          </p:nvPr>
        </p:nvSpPr>
        <p:spPr>
          <a:xfrm>
            <a:off x="8524820"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Product</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4" name="文本框 13"/>
          <p:cNvSpPr txBox="1"/>
          <p:nvPr>
            <p:custDataLst>
              <p:tags r:id="rId9"/>
            </p:custDataLst>
          </p:nvPr>
        </p:nvSpPr>
        <p:spPr>
          <a:xfrm>
            <a:off x="5185526" y="5321124"/>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Market value </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5" name="文本框 14"/>
          <p:cNvSpPr txBox="1"/>
          <p:nvPr>
            <p:custDataLst>
              <p:tags r:id="rId10"/>
            </p:custDataLst>
          </p:nvPr>
        </p:nvSpPr>
        <p:spPr>
          <a:xfrm>
            <a:off x="1863070" y="5321124"/>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Roadmap</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cxnSp>
        <p:nvCxnSpPr>
          <p:cNvPr id="20" name="直接连接符 19"/>
          <p:cNvCxnSpPr/>
          <p:nvPr>
            <p:custDataLst>
              <p:tags r:id="rId11"/>
            </p:custDataLst>
          </p:nvPr>
        </p:nvCxnSpPr>
        <p:spPr>
          <a:xfrm>
            <a:off x="601980" y="1906350"/>
            <a:ext cx="10988040" cy="0"/>
          </a:xfrm>
          <a:prstGeom prst="line">
            <a:avLst/>
          </a:prstGeom>
          <a:ln w="28575">
            <a:solidFill>
              <a:srgbClr val="FFC000"/>
            </a:solidFill>
          </a:ln>
        </p:spPr>
        <p:style>
          <a:lnRef idx="1">
            <a:srgbClr val="FFC000"/>
          </a:lnRef>
          <a:fillRef idx="0">
            <a:srgbClr val="FFC000"/>
          </a:fillRef>
          <a:effectRef idx="0">
            <a:srgbClr val="FFC000"/>
          </a:effectRef>
          <a:fontRef idx="minor">
            <a:srgbClr val="404040"/>
          </a:fontRef>
        </p:style>
      </p:cxnSp>
      <p:sp>
        <p:nvSpPr>
          <p:cNvPr id="12" name="文本框 11"/>
          <p:cNvSpPr txBox="1"/>
          <p:nvPr/>
        </p:nvSpPr>
        <p:spPr>
          <a:xfrm>
            <a:off x="395605" y="12700"/>
            <a:ext cx="2628900" cy="521970"/>
          </a:xfrm>
          <a:prstGeom prst="rect">
            <a:avLst/>
          </a:prstGeom>
          <a:noFill/>
        </p:spPr>
        <p:txBody>
          <a:bodyPr wrap="square" rtlCol="0">
            <a:spAutoFit/>
          </a:bodyPr>
          <a:p>
            <a:r>
              <a:rPr lang="en-US" altLang="zh-CN" sz="2800" b="1">
                <a:solidFill>
                  <a:schemeClr val="bg1"/>
                </a:solidFill>
                <a:latin typeface="PT Sans Caption" panose="020B0703020203020204" charset="0"/>
              </a:rPr>
              <a:t>Catalog</a:t>
            </a:r>
            <a:endParaRPr lang="en-US" altLang="zh-CN" sz="2800" b="1">
              <a:solidFill>
                <a:schemeClr val="bg1"/>
              </a:solidFill>
              <a:latin typeface="PT Sans Caption" panose="020B0703020203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9995" y="3442970"/>
            <a:ext cx="2501265" cy="1014730"/>
          </a:xfrm>
          <a:prstGeom prst="rect">
            <a:avLst/>
          </a:prstGeom>
          <a:noFill/>
        </p:spPr>
        <p:txBody>
          <a:bodyPr wrap="square" rtlCol="0">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More efficient transaction.</a:t>
            </a:r>
            <a:r>
              <a:rPr lang="en-US" altLang="zh-CN" sz="1000">
                <a:latin typeface="PT Sans Caption" panose="020B0703020203020204" charset="0"/>
                <a:ea typeface="PT Sans Caption" panose="020B0703020203020204" charset="0"/>
                <a:cs typeface="PT Sans Caption" panose="020B0703020203020204" charset="0"/>
                <a:sym typeface="+mn-ea"/>
              </a:rPr>
              <a:t> the translator and validator will feel they can get payment much faster than previous, they get paid</a:t>
            </a:r>
            <a:r>
              <a:rPr lang="en-US" altLang="zh-CN" sz="1000" b="1">
                <a:latin typeface="PT Sans Caption Bold" panose="020B0703020203020204" charset="0"/>
                <a:ea typeface="PT Sans Caption" panose="020B0703020203020204" charset="0"/>
                <a:cs typeface="PT Sans Caption Bold" panose="020B0703020203020204" charset="0"/>
                <a:sym typeface="+mn-ea"/>
              </a:rPr>
              <a:t> 1 month</a:t>
            </a:r>
            <a:r>
              <a:rPr lang="en-US" altLang="zh-CN" sz="1000">
                <a:latin typeface="PT Sans Caption" panose="020B0703020203020204" charset="0"/>
                <a:ea typeface="PT Sans Caption" panose="020B0703020203020204" charset="0"/>
                <a:cs typeface="PT Sans Caption" panose="020B0703020203020204" charset="0"/>
                <a:sym typeface="+mn-ea"/>
              </a:rPr>
              <a:t> a time once they finished, and now just</a:t>
            </a:r>
            <a:r>
              <a:rPr lang="en-US" altLang="zh-CN" sz="1000" b="1">
                <a:latin typeface="PT Sans Caption Bold" panose="020B0703020203020204" charset="0"/>
                <a:ea typeface="PT Sans Caption" panose="020B0703020203020204" charset="0"/>
                <a:cs typeface="PT Sans Caption Bold" panose="020B0703020203020204" charset="0"/>
                <a:sym typeface="+mn-ea"/>
              </a:rPr>
              <a:t> 1 minute</a:t>
            </a:r>
            <a:r>
              <a:rPr lang="en-US" altLang="zh-CN" sz="1000">
                <a:latin typeface="PT Sans Caption" panose="020B0703020203020204" charset="0"/>
                <a:ea typeface="PT Sans Caption" panose="020B0703020203020204" charset="0"/>
                <a:cs typeface="PT Sans Caption" panose="020B0703020203020204" charset="0"/>
                <a:sym typeface="+mn-ea"/>
              </a:rPr>
              <a:t>.</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5" name="文本框 4"/>
          <p:cNvSpPr txBox="1"/>
          <p:nvPr/>
        </p:nvSpPr>
        <p:spPr>
          <a:xfrm>
            <a:off x="561975" y="3442970"/>
            <a:ext cx="2778125" cy="1014730"/>
          </a:xfrm>
          <a:prstGeom prst="rect">
            <a:avLst/>
          </a:prstGeom>
          <a:noFill/>
        </p:spPr>
        <p:txBody>
          <a:bodyPr wrap="square" rtlCol="0" anchor="t">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Lower cost for buyers. </a:t>
            </a:r>
            <a:r>
              <a:rPr lang="en-US" altLang="zh-CN" sz="1000">
                <a:latin typeface="PT Sans Caption" panose="020B0703020203020204" charset="0"/>
                <a:ea typeface="PT Sans Caption" panose="020B0703020203020204" charset="0"/>
                <a:cs typeface="PT Sans Caption" panose="020B0703020203020204" charset="0"/>
                <a:sym typeface="+mn-ea"/>
              </a:rPr>
              <a:t>when buyer publish a bounty on amphi, they will recognize they do not need to negotiate with the sales and bargain price, get translation service is easy like order a takeout. </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9" name="文本框 8"/>
          <p:cNvSpPr txBox="1"/>
          <p:nvPr/>
        </p:nvSpPr>
        <p:spPr>
          <a:xfrm>
            <a:off x="3435350" y="3442970"/>
            <a:ext cx="2648585" cy="706755"/>
          </a:xfrm>
          <a:prstGeom prst="rect">
            <a:avLst/>
          </a:prstGeom>
          <a:noFill/>
        </p:spPr>
        <p:txBody>
          <a:bodyPr wrap="square" rtlCol="0" anchor="t">
            <a:spAutoFit/>
          </a:bodyPr>
          <a:p>
            <a:pPr algn="l"/>
            <a:r>
              <a:rPr lang="en-US" altLang="zh-CN" sz="1000" b="1">
                <a:latin typeface="PT Sans Caption Bold" panose="020B0703020203020204" charset="0"/>
                <a:ea typeface="PT Sans Caption" panose="020B0703020203020204" charset="0"/>
                <a:cs typeface="PT Sans Caption Bold" panose="020B0703020203020204" charset="0"/>
                <a:sym typeface="+mn-ea"/>
              </a:rPr>
              <a:t>High quality service</a:t>
            </a:r>
            <a:r>
              <a:rPr lang="en-US" altLang="zh-CN" sz="1000">
                <a:latin typeface="PT Sans Caption" panose="020B0703020203020204" charset="0"/>
                <a:ea typeface="PT Sans Caption" panose="020B0703020203020204" charset="0"/>
                <a:cs typeface="PT Sans Caption" panose="020B0703020203020204" charset="0"/>
                <a:sym typeface="+mn-ea"/>
              </a:rPr>
              <a:t>. amphi have tripartite supervision mechanism and DAO to supervise the high quality of translation.</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pic>
        <p:nvPicPr>
          <p:cNvPr id="10" name="图片 9"/>
          <p:cNvPicPr>
            <a:picLocks noChangeAspect="1"/>
          </p:cNvPicPr>
          <p:nvPr/>
        </p:nvPicPr>
        <p:blipFill>
          <a:blip r:embed="rId1"/>
          <a:stretch>
            <a:fillRect/>
          </a:stretch>
        </p:blipFill>
        <p:spPr>
          <a:xfrm>
            <a:off x="1357630" y="2103120"/>
            <a:ext cx="938530" cy="1019175"/>
          </a:xfrm>
          <a:prstGeom prst="rect">
            <a:avLst/>
          </a:prstGeom>
        </p:spPr>
      </p:pic>
      <p:pic>
        <p:nvPicPr>
          <p:cNvPr id="11" name="图片 10"/>
          <p:cNvPicPr>
            <a:picLocks noChangeAspect="1"/>
          </p:cNvPicPr>
          <p:nvPr/>
        </p:nvPicPr>
        <p:blipFill>
          <a:blip r:embed="rId2"/>
          <a:stretch>
            <a:fillRect/>
          </a:stretch>
        </p:blipFill>
        <p:spPr>
          <a:xfrm>
            <a:off x="3648075" y="1885950"/>
            <a:ext cx="1442720" cy="1358265"/>
          </a:xfrm>
          <a:prstGeom prst="rect">
            <a:avLst/>
          </a:prstGeom>
        </p:spPr>
      </p:pic>
      <p:pic>
        <p:nvPicPr>
          <p:cNvPr id="12" name="图片 11"/>
          <p:cNvPicPr>
            <a:picLocks noChangeAspect="1"/>
          </p:cNvPicPr>
          <p:nvPr/>
        </p:nvPicPr>
        <p:blipFill>
          <a:blip r:embed="rId3"/>
          <a:stretch>
            <a:fillRect/>
          </a:stretch>
        </p:blipFill>
        <p:spPr>
          <a:xfrm>
            <a:off x="6663690" y="1908810"/>
            <a:ext cx="1316355" cy="1213485"/>
          </a:xfrm>
          <a:prstGeom prst="rect">
            <a:avLst/>
          </a:prstGeom>
        </p:spPr>
      </p:pic>
      <p:sp>
        <p:nvSpPr>
          <p:cNvPr id="17" name="文本框 16"/>
          <p:cNvSpPr txBox="1"/>
          <p:nvPr/>
        </p:nvSpPr>
        <p:spPr>
          <a:xfrm>
            <a:off x="447040" y="0"/>
            <a:ext cx="3902075" cy="521970"/>
          </a:xfrm>
          <a:prstGeom prst="rect">
            <a:avLst/>
          </a:prstGeom>
          <a:noFill/>
        </p:spPr>
        <p:txBody>
          <a:bodyPr wrap="none" rtlCol="0" anchor="t">
            <a:spAutoFit/>
          </a:bodyPr>
          <a:p>
            <a:r>
              <a:rPr lang="en-US" altLang="zh-CN" sz="2800" b="1">
                <a:solidFill>
                  <a:schemeClr val="bg1"/>
                </a:solidFill>
                <a:latin typeface="PT Sans Caption" panose="020B0703020203020204" charset="0"/>
                <a:sym typeface="+mn-ea"/>
              </a:rPr>
              <a:t>What does Amphi do?</a:t>
            </a:r>
            <a:endParaRPr lang="en-US" altLang="zh-CN" sz="2800" b="1">
              <a:solidFill>
                <a:schemeClr val="bg1"/>
              </a:solidFill>
              <a:latin typeface="PT Sans Caption" panose="020B0703020203020204" charset="0"/>
              <a:sym typeface="+mn-ea"/>
            </a:endParaRPr>
          </a:p>
        </p:txBody>
      </p:sp>
      <p:pic>
        <p:nvPicPr>
          <p:cNvPr id="18" name="图片 17"/>
          <p:cNvPicPr>
            <a:picLocks noChangeAspect="1"/>
          </p:cNvPicPr>
          <p:nvPr/>
        </p:nvPicPr>
        <p:blipFill>
          <a:blip r:embed="rId4"/>
          <a:stretch>
            <a:fillRect/>
          </a:stretch>
        </p:blipFill>
        <p:spPr>
          <a:xfrm>
            <a:off x="9308465" y="1908810"/>
            <a:ext cx="1594485" cy="1471930"/>
          </a:xfrm>
          <a:prstGeom prst="rect">
            <a:avLst/>
          </a:prstGeom>
        </p:spPr>
      </p:pic>
      <p:sp>
        <p:nvSpPr>
          <p:cNvPr id="19" name="文本框 18"/>
          <p:cNvSpPr txBox="1"/>
          <p:nvPr/>
        </p:nvSpPr>
        <p:spPr>
          <a:xfrm>
            <a:off x="9037320" y="3442970"/>
            <a:ext cx="2648585" cy="706755"/>
          </a:xfrm>
          <a:prstGeom prst="rect">
            <a:avLst/>
          </a:prstGeom>
          <a:noFill/>
        </p:spPr>
        <p:txBody>
          <a:bodyPr wrap="square" rtlCol="0" anchor="t">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Increase translators' revenure</a:t>
            </a:r>
            <a:r>
              <a:rPr lang="en-US" altLang="zh-CN" sz="1000">
                <a:latin typeface="PT Sans Caption" panose="020B0703020203020204" charset="0"/>
                <a:ea typeface="PT Sans Caption" panose="020B0703020203020204" charset="0"/>
                <a:cs typeface="PT Sans Caption" panose="020B0703020203020204" charset="0"/>
                <a:sym typeface="+mn-ea"/>
              </a:rPr>
              <a:t>, the translator and validator will find they can work more than usual and more efficient  and the AI tools are free.</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20" name="文本框 19"/>
          <p:cNvSpPr txBox="1"/>
          <p:nvPr/>
        </p:nvSpPr>
        <p:spPr>
          <a:xfrm>
            <a:off x="10858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01</a:t>
            </a:r>
            <a:endParaRPr lang="zh-CN" altLang="en-US">
              <a:latin typeface="PT Sans Caption" panose="020B0703020203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746125" y="1127125"/>
          <a:ext cx="9989820" cy="5293995"/>
        </p:xfrm>
        <a:graphic>
          <a:graphicData uri="http://schemas.openxmlformats.org/drawingml/2006/table">
            <a:tbl>
              <a:tblPr firstRow="1" bandRow="1">
                <a:tableStyleId>{5C22544A-7EE6-4342-B048-85BDC9FD1C3A}</a:tableStyleId>
              </a:tblPr>
              <a:tblGrid>
                <a:gridCol w="1221740"/>
                <a:gridCol w="1426210"/>
                <a:gridCol w="7341870"/>
              </a:tblGrid>
              <a:tr h="16129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Name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Position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Advantage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12585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Kim</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Product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Kim learned about blockchain during her master's degree at Chulalongkorn University and has 10 years of experience in the language service industry. She is good at starting from scratch. She worked in a top Fortune 500 company and kim once built a translation platform to handle tens of millions of translations, and formed a multilingual online team of 83 people.  She won the "Best Popunlarity Award" in the Vland Metaverse Global Commercialization Competition.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62738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Why</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AI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Why graduated from Chulalongkorn University, Why has published papers in IEEE and has extensive experience in the field of artificial intelligence he won the “Best Popularity Award” in the vland Metaverse Global Commercialization Competition.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Jacky</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Jacky has 13 years experience in a Fortune 500 company and he is good at task management system development, additionally, he developed a dao project before.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92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Rui</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Scene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Rui graduate from RMIT University Melbourne City Campus, good at 3D modeling design and has rich experience in metaverse design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Amo</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UI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Amo study design majors both undergraduate and master degree, she has a strong understanding ability and a sense of responsibility, and Amo is a good ui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Benio</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NFT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Benio started to draw pictures since a child and he always get No.1 in art class, he has a variety of design skills and designed a virtual idol.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19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NFT contract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 developed multiple web3 projects and one of them was successfully acquired.</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655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下次一定早睡</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Smart contract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下次一定早睡 </a:t>
                      </a: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is an excellent senior who has participated in multiple contract code competitions and has more experience than some solidity developers.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黑鹳</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Back-end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He has rich experience in web3 developement, familiar with rust and java  has developed chains, wallets and nft platforms.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尹乐</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Testing</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He worked in a wallet company and joined the blockchain for 4 years. He has rich trading experience.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Scott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Scott has 10-year work experience in front-end and join in crypto 5 years ago, with multiple web3 project experience, has developed uniswap and decentralized exchanges.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Sometimes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Sometimes has 6 years experience in front-end develop, he is good at react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423545" y="0"/>
            <a:ext cx="2635885" cy="521970"/>
          </a:xfrm>
          <a:prstGeom prst="rect">
            <a:avLst/>
          </a:prstGeom>
          <a:noFill/>
        </p:spPr>
        <p:txBody>
          <a:bodyPr wrap="none" rtlCol="0" anchor="t">
            <a:spAutoFit/>
          </a:bodyPr>
          <a:p>
            <a:r>
              <a:rPr lang="en-US" altLang="zh-CN" sz="2800" b="1">
                <a:solidFill>
                  <a:schemeClr val="bg1"/>
                </a:solidFill>
                <a:latin typeface="PT Sans Caption" panose="020B0703020203020204" charset="0"/>
                <a:sym typeface="+mn-ea"/>
              </a:rPr>
              <a:t>Team member</a:t>
            </a:r>
            <a:endParaRPr lang="en-US" altLang="zh-CN" sz="2800" b="1">
              <a:solidFill>
                <a:schemeClr val="bg1"/>
              </a:solidFill>
              <a:latin typeface="PT Sans Caption" panose="020B0703020203020204" charset="0"/>
              <a:sym typeface="+mn-ea"/>
            </a:endParaRPr>
          </a:p>
        </p:txBody>
      </p:sp>
      <p:sp>
        <p:nvSpPr>
          <p:cNvPr id="5" name="文本框 4"/>
          <p:cNvSpPr txBox="1"/>
          <p:nvPr/>
        </p:nvSpPr>
        <p:spPr>
          <a:xfrm>
            <a:off x="29273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02</a:t>
            </a:r>
            <a:endParaRPr lang="zh-CN" altLang="en-US">
              <a:latin typeface="PT Sans Caption" panose="020B0703020203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49375" y="779780"/>
            <a:ext cx="6737350" cy="5805805"/>
          </a:xfrm>
          <a:prstGeom prst="rect">
            <a:avLst/>
          </a:prstGeom>
        </p:spPr>
      </p:pic>
      <p:sp>
        <p:nvSpPr>
          <p:cNvPr id="4" name="文本框 3"/>
          <p:cNvSpPr txBox="1"/>
          <p:nvPr/>
        </p:nvSpPr>
        <p:spPr>
          <a:xfrm>
            <a:off x="8086725" y="3557270"/>
            <a:ext cx="3020695" cy="922020"/>
          </a:xfrm>
          <a:prstGeom prst="rect">
            <a:avLst/>
          </a:prstGeom>
          <a:noFill/>
        </p:spPr>
        <p:txBody>
          <a:bodyPr wrap="square" rtlCol="0">
            <a:spAutoFit/>
          </a:bodyPr>
          <a:p>
            <a:r>
              <a:rPr lang="en-US" altLang="zh-CN">
                <a:latin typeface="PT Sans" panose="020B0503020203020204" charset="0"/>
              </a:rPr>
              <a:t>except business is onchain, we also provide opensource translation intelligent tools.</a:t>
            </a:r>
            <a:endParaRPr lang="en-US" altLang="zh-CN">
              <a:latin typeface="PT Sans" panose="020B0503020203020204" charset="0"/>
            </a:endParaRPr>
          </a:p>
        </p:txBody>
      </p:sp>
      <p:sp>
        <p:nvSpPr>
          <p:cNvPr id="6" name="文本框 5"/>
          <p:cNvSpPr txBox="1"/>
          <p:nvPr/>
        </p:nvSpPr>
        <p:spPr>
          <a:xfrm>
            <a:off x="581660" y="0"/>
            <a:ext cx="4355465"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Technology Architecture</a:t>
            </a:r>
            <a:endParaRPr lang="en-US" altLang="zh-CN" sz="2800" b="1">
              <a:solidFill>
                <a:schemeClr val="bg1"/>
              </a:solidFill>
              <a:latin typeface="PT Sans Caption" panose="020B0703020203020204" charset="0"/>
              <a:sym typeface="+mn-ea"/>
            </a:endParaRPr>
          </a:p>
        </p:txBody>
      </p:sp>
      <p:sp>
        <p:nvSpPr>
          <p:cNvPr id="7" name="文本框 6"/>
          <p:cNvSpPr txBox="1"/>
          <p:nvPr/>
        </p:nvSpPr>
        <p:spPr>
          <a:xfrm>
            <a:off x="20510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a:latin typeface="PT Sans Caption" panose="020B070302020302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32045" y="1303655"/>
            <a:ext cx="6708140" cy="3249930"/>
          </a:xfrm>
          <a:prstGeom prst="rect">
            <a:avLst/>
          </a:prstGeom>
        </p:spPr>
      </p:pic>
      <p:pic>
        <p:nvPicPr>
          <p:cNvPr id="3" name="图片 2"/>
          <p:cNvPicPr>
            <a:picLocks noChangeAspect="1"/>
          </p:cNvPicPr>
          <p:nvPr/>
        </p:nvPicPr>
        <p:blipFill>
          <a:blip r:embed="rId2"/>
          <a:stretch>
            <a:fillRect/>
          </a:stretch>
        </p:blipFill>
        <p:spPr>
          <a:xfrm>
            <a:off x="1223645" y="1003935"/>
            <a:ext cx="3708400" cy="3849370"/>
          </a:xfrm>
          <a:prstGeom prst="rect">
            <a:avLst/>
          </a:prstGeom>
        </p:spPr>
      </p:pic>
      <p:sp>
        <p:nvSpPr>
          <p:cNvPr id="5" name="文本框 4"/>
          <p:cNvSpPr txBox="1"/>
          <p:nvPr/>
        </p:nvSpPr>
        <p:spPr>
          <a:xfrm>
            <a:off x="7322185" y="5091430"/>
            <a:ext cx="3707765" cy="645160"/>
          </a:xfrm>
          <a:prstGeom prst="rect">
            <a:avLst/>
          </a:prstGeom>
          <a:noFill/>
        </p:spPr>
        <p:txBody>
          <a:bodyPr wrap="square" rtlCol="0">
            <a:spAutoFit/>
          </a:bodyPr>
          <a:p>
            <a:r>
              <a:rPr lang="en-US" altLang="zh-CN">
                <a:latin typeface="PT Sans" panose="020B0503020203020204" charset="0"/>
              </a:rPr>
              <a:t>The centralized PM is the limitation workload.</a:t>
            </a:r>
            <a:endParaRPr lang="en-US" altLang="zh-CN">
              <a:latin typeface="PT Sans" panose="020B0503020203020204" charset="0"/>
            </a:endParaRPr>
          </a:p>
        </p:txBody>
      </p:sp>
      <p:sp>
        <p:nvSpPr>
          <p:cNvPr id="6" name="文本框 5"/>
          <p:cNvSpPr txBox="1"/>
          <p:nvPr/>
        </p:nvSpPr>
        <p:spPr>
          <a:xfrm>
            <a:off x="1085215" y="4956175"/>
            <a:ext cx="4333240" cy="1630045"/>
          </a:xfrm>
          <a:prstGeom prst="rect">
            <a:avLst/>
          </a:prstGeom>
          <a:noFill/>
        </p:spPr>
        <p:txBody>
          <a:bodyPr wrap="square" rtlCol="0" anchor="t">
            <a:spAutoFit/>
          </a:bodyPr>
          <a:p>
            <a:pPr algn="l"/>
            <a:r>
              <a:rPr lang="en-US" altLang="zh-CN" sz="1000"/>
              <a:t>amphi expand the workload limitation line. the task will not decide by only the company or the project manager, translator and validator can cooperate well and control the quality well here. normally, translator and validator stand the same side to serve buyer in web2 translation company, amphi's smart contract separate their responsibility that validator should control the quality of translator for himself/herself, because the under standard quality will affect only validator's revenue not translator's. So the quality will be control between these two party. Additionally, amphi DAO member can vote for the better quality if there is proposal related.</a:t>
            </a:r>
            <a:endParaRPr lang="en-US" altLang="zh-CN" sz="1000"/>
          </a:p>
        </p:txBody>
      </p:sp>
      <p:sp>
        <p:nvSpPr>
          <p:cNvPr id="7" name="文本框 6"/>
          <p:cNvSpPr txBox="1"/>
          <p:nvPr/>
        </p:nvSpPr>
        <p:spPr>
          <a:xfrm>
            <a:off x="205105" y="123825"/>
            <a:ext cx="7207250" cy="368300"/>
          </a:xfrm>
          <a:prstGeom prst="rect">
            <a:avLst/>
          </a:prstGeom>
          <a:noFill/>
        </p:spPr>
        <p:txBody>
          <a:bodyPr wrap="none" rtlCol="0" anchor="t">
            <a:spAutoFit/>
          </a:bodyPr>
          <a:p>
            <a:pPr algn="l"/>
            <a:r>
              <a:rPr lang="en-US" altLang="zh-CN" b="1">
                <a:solidFill>
                  <a:schemeClr val="bg1"/>
                </a:solidFill>
                <a:latin typeface="PT Sans Caption" panose="020B0703020203020204" charset="0"/>
                <a:sym typeface="+mn-ea"/>
              </a:rPr>
              <a:t>Web2 language service vs amphi decentralized language service</a:t>
            </a:r>
            <a:endParaRPr lang="en-US" altLang="zh-CN" b="1">
              <a:solidFill>
                <a:schemeClr val="bg1"/>
              </a:solidFill>
              <a:latin typeface="PT Sans Caption" panose="020B0703020203020204" charset="0"/>
            </a:endParaRPr>
          </a:p>
        </p:txBody>
      </p:sp>
      <p:sp>
        <p:nvSpPr>
          <p:cNvPr id="8" name="文本框 7"/>
          <p:cNvSpPr txBox="1"/>
          <p:nvPr/>
        </p:nvSpPr>
        <p:spPr>
          <a:xfrm>
            <a:off x="20510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a:latin typeface="PT Sans Caption" panose="020B0703020203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838994" y="3760507"/>
            <a:ext cx="10514013" cy="0"/>
          </a:xfrm>
          <a:prstGeom prst="line">
            <a:avLst/>
          </a:prstGeom>
          <a:ln w="12700">
            <a:solidFill>
              <a:sysClr val="window" lastClr="FFFFFF">
                <a:lumMod val="65000"/>
              </a:sysClr>
            </a:solidFill>
          </a:ln>
        </p:spPr>
        <p:style>
          <a:lnRef idx="1">
            <a:srgbClr val="8590CA"/>
          </a:lnRef>
          <a:fillRef idx="0">
            <a:srgbClr val="8590CA"/>
          </a:fillRef>
          <a:effectRef idx="0">
            <a:srgbClr val="8590CA"/>
          </a:effectRef>
          <a:fontRef idx="minor">
            <a:sysClr val="windowText" lastClr="000000"/>
          </a:fontRef>
        </p:style>
      </p:cxnSp>
      <p:sp>
        <p:nvSpPr>
          <p:cNvPr id="5" name="椭圆 4"/>
          <p:cNvSpPr/>
          <p:nvPr>
            <p:custDataLst>
              <p:tags r:id="rId2"/>
            </p:custDataLst>
          </p:nvPr>
        </p:nvSpPr>
        <p:spPr>
          <a:xfrm flipH="1">
            <a:off x="1873499" y="3666378"/>
            <a:ext cx="188259" cy="18825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0" name="椭圆 9"/>
          <p:cNvSpPr/>
          <p:nvPr>
            <p:custDataLst>
              <p:tags r:id="rId3"/>
            </p:custDataLst>
          </p:nvPr>
        </p:nvSpPr>
        <p:spPr>
          <a:xfrm flipH="1">
            <a:off x="1546800" y="2674476"/>
            <a:ext cx="833719" cy="83371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1" name="文本框 30"/>
          <p:cNvSpPr txBox="1"/>
          <p:nvPr>
            <p:custDataLst>
              <p:tags r:id="rId4"/>
            </p:custDataLst>
          </p:nvPr>
        </p:nvSpPr>
        <p:spPr>
          <a:xfrm>
            <a:off x="154679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2022.12</a:t>
            </a:r>
            <a:endParaRPr lang="zh-CN" altLang="en-US" sz="2000" dirty="0">
              <a:latin typeface="Arial" panose="020B0604020202090204" pitchFamily="34" charset="0"/>
              <a:ea typeface="微软雅黑" charset="-122"/>
              <a:sym typeface="Arial" panose="020B0604020202090204" pitchFamily="34" charset="0"/>
            </a:endParaRPr>
          </a:p>
        </p:txBody>
      </p:sp>
      <p:sp>
        <p:nvSpPr>
          <p:cNvPr id="6" name="椭圆 5"/>
          <p:cNvSpPr/>
          <p:nvPr>
            <p:custDataLst>
              <p:tags r:id="rId5"/>
            </p:custDataLst>
          </p:nvPr>
        </p:nvSpPr>
        <p:spPr>
          <a:xfrm flipH="1">
            <a:off x="3966979" y="3666378"/>
            <a:ext cx="188259" cy="18825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9" name="椭圆 8"/>
          <p:cNvSpPr/>
          <p:nvPr>
            <p:custDataLst>
              <p:tags r:id="rId6"/>
            </p:custDataLst>
          </p:nvPr>
        </p:nvSpPr>
        <p:spPr>
          <a:xfrm flipH="1">
            <a:off x="3644249" y="4011706"/>
            <a:ext cx="833719" cy="83371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7"/>
            </p:custDataLst>
          </p:nvPr>
        </p:nvSpPr>
        <p:spPr>
          <a:xfrm>
            <a:off x="364424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2023.3</a:t>
            </a:r>
            <a:endParaRPr lang="zh-CN" altLang="en-US" sz="2000" dirty="0">
              <a:latin typeface="Arial" panose="020B0604020202090204" pitchFamily="34" charset="0"/>
              <a:ea typeface="微软雅黑" charset="-122"/>
              <a:sym typeface="Arial" panose="020B0604020202090204" pitchFamily="34" charset="0"/>
            </a:endParaRPr>
          </a:p>
        </p:txBody>
      </p:sp>
      <p:sp>
        <p:nvSpPr>
          <p:cNvPr id="7" name="椭圆 6"/>
          <p:cNvSpPr/>
          <p:nvPr>
            <p:custDataLst>
              <p:tags r:id="rId8"/>
            </p:custDataLst>
          </p:nvPr>
        </p:nvSpPr>
        <p:spPr>
          <a:xfrm flipH="1">
            <a:off x="6007101" y="3666378"/>
            <a:ext cx="188259" cy="18825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2" name="椭圆 11"/>
          <p:cNvSpPr/>
          <p:nvPr>
            <p:custDataLst>
              <p:tags r:id="rId9"/>
            </p:custDataLst>
          </p:nvPr>
        </p:nvSpPr>
        <p:spPr>
          <a:xfrm flipH="1">
            <a:off x="5672469" y="2674476"/>
            <a:ext cx="833719" cy="83371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10"/>
            </p:custDataLst>
          </p:nvPr>
        </p:nvSpPr>
        <p:spPr>
          <a:xfrm>
            <a:off x="5672468"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2023.7</a:t>
            </a:r>
            <a:endParaRPr lang="zh-CN" altLang="en-US" sz="2000" dirty="0">
              <a:latin typeface="Arial" panose="020B0604020202090204" pitchFamily="34" charset="0"/>
              <a:ea typeface="微软雅黑" charset="-122"/>
              <a:sym typeface="Arial" panose="020B0604020202090204" pitchFamily="34" charset="0"/>
            </a:endParaRPr>
          </a:p>
        </p:txBody>
      </p:sp>
      <p:sp>
        <p:nvSpPr>
          <p:cNvPr id="43" name="椭圆 42"/>
          <p:cNvSpPr/>
          <p:nvPr>
            <p:custDataLst>
              <p:tags r:id="rId11"/>
            </p:custDataLst>
          </p:nvPr>
        </p:nvSpPr>
        <p:spPr>
          <a:xfrm flipH="1">
            <a:off x="10117272" y="3666378"/>
            <a:ext cx="188259" cy="18825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44" name="椭圆 43"/>
          <p:cNvSpPr/>
          <p:nvPr>
            <p:custDataLst>
              <p:tags r:id="rId12"/>
            </p:custDataLst>
          </p:nvPr>
        </p:nvSpPr>
        <p:spPr>
          <a:xfrm flipH="1">
            <a:off x="9782640" y="2674476"/>
            <a:ext cx="833719" cy="83371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5" name="文本框 44"/>
          <p:cNvSpPr txBox="1"/>
          <p:nvPr>
            <p:custDataLst>
              <p:tags r:id="rId13"/>
            </p:custDataLst>
          </p:nvPr>
        </p:nvSpPr>
        <p:spPr>
          <a:xfrm>
            <a:off x="978263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2023.12</a:t>
            </a:r>
            <a:endParaRPr lang="zh-CN" altLang="en-US" sz="2000" dirty="0">
              <a:latin typeface="Arial" panose="020B0604020202090204" pitchFamily="34" charset="0"/>
              <a:ea typeface="微软雅黑" charset="-122"/>
              <a:sym typeface="Arial" panose="020B0604020202090204" pitchFamily="34" charset="0"/>
            </a:endParaRPr>
          </a:p>
        </p:txBody>
      </p:sp>
      <p:sp>
        <p:nvSpPr>
          <p:cNvPr id="8" name="椭圆 7"/>
          <p:cNvSpPr/>
          <p:nvPr>
            <p:custDataLst>
              <p:tags r:id="rId14"/>
            </p:custDataLst>
          </p:nvPr>
        </p:nvSpPr>
        <p:spPr>
          <a:xfrm flipH="1">
            <a:off x="8041994" y="3666378"/>
            <a:ext cx="188259" cy="18825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1" name="椭圆 10"/>
          <p:cNvSpPr/>
          <p:nvPr>
            <p:custDataLst>
              <p:tags r:id="rId15"/>
            </p:custDataLst>
          </p:nvPr>
        </p:nvSpPr>
        <p:spPr>
          <a:xfrm flipH="1">
            <a:off x="7711329" y="4011706"/>
            <a:ext cx="833719" cy="83371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16"/>
            </p:custDataLst>
          </p:nvPr>
        </p:nvSpPr>
        <p:spPr>
          <a:xfrm>
            <a:off x="771132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2023.10</a:t>
            </a:r>
            <a:endParaRPr lang="zh-CN" altLang="en-US" sz="2000" dirty="0">
              <a:latin typeface="Arial" panose="020B0604020202090204" pitchFamily="34" charset="0"/>
              <a:ea typeface="微软雅黑" charset="-122"/>
              <a:sym typeface="Arial" panose="020B0604020202090204" pitchFamily="34" charset="0"/>
            </a:endParaRPr>
          </a:p>
        </p:txBody>
      </p:sp>
      <p:sp>
        <p:nvSpPr>
          <p:cNvPr id="13" name="文本框 12"/>
          <p:cNvSpPr txBox="1"/>
          <p:nvPr>
            <p:custDataLst>
              <p:tags r:id="rId17"/>
            </p:custDataLst>
          </p:nvPr>
        </p:nvSpPr>
        <p:spPr>
          <a:xfrm>
            <a:off x="4839864"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9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Communication</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4" name="文本框 13"/>
          <p:cNvSpPr txBox="1"/>
          <p:nvPr>
            <p:custDataLst>
              <p:tags r:id="rId18"/>
            </p:custDataLst>
          </p:nvPr>
        </p:nvSpPr>
        <p:spPr>
          <a:xfrm>
            <a:off x="5091430" y="4612005"/>
            <a:ext cx="248348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glossary database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Iterate user experience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Iterate community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mint second batch of NFT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develop AI translation memory</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vote function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operation by itself</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Arial" panose="020B0604020202090204" pitchFamily="34" charset="0"/>
              <a:buNone/>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Arial" panose="020B0604020202090204" pitchFamily="34"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15" name="文本框 14"/>
          <p:cNvSpPr txBox="1"/>
          <p:nvPr>
            <p:custDataLst>
              <p:tags r:id="rId19"/>
            </p:custDataLst>
          </p:nvPr>
        </p:nvSpPr>
        <p:spPr>
          <a:xfrm>
            <a:off x="66600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Start MVP</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6" name="文本框 15"/>
          <p:cNvSpPr txBox="1"/>
          <p:nvPr>
            <p:custDataLst>
              <p:tags r:id="rId20"/>
            </p:custDataLst>
          </p:nvPr>
        </p:nvSpPr>
        <p:spPr>
          <a:xfrm>
            <a:off x="1104265" y="4527550"/>
            <a:ext cx="192659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a:t>
            </a:r>
            <a:r>
              <a:rPr lang="zh-CN" altLang="en-US" sz="700" spc="150">
                <a:solidFill>
                  <a:schemeClr val="tx1"/>
                </a:solidFill>
                <a:latin typeface="PT Sans Caption" panose="020B0703020203020204" charset="0"/>
                <a:ea typeface="PT Sans Caption" panose="020B0703020203020204" charset="0"/>
                <a:cs typeface="PT Sans Caption" panose="020B0703020203020204" charset="0"/>
                <a:sym typeface="+mn-ea"/>
              </a:rPr>
              <a:t> DAO </a:t>
            </a: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start</a:t>
            </a:r>
            <a:endParaRPr lang="en-US" altLang="zh-CN"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a:t>
            </a:r>
            <a:r>
              <a:rPr lang="zh-CN" altLang="en-US" sz="700" spc="150">
                <a:solidFill>
                  <a:schemeClr val="tx1"/>
                </a:solidFill>
                <a:latin typeface="PT Sans Caption" panose="020B0703020203020204" charset="0"/>
                <a:ea typeface="PT Sans Caption" panose="020B0703020203020204" charset="0"/>
                <a:cs typeface="PT Sans Caption" panose="020B0703020203020204" charset="0"/>
                <a:sym typeface="+mn-ea"/>
              </a:rPr>
              <a:t>UI De</a:t>
            </a: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sign</a:t>
            </a:r>
            <a:endParaRPr lang="zh-CN" altLang="en-US"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NFT Development</a:t>
            </a:r>
            <a:endParaRPr lang="zh-CN" altLang="en-US"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dapp MVP development</a:t>
            </a:r>
            <a:endParaRPr lang="en-US" altLang="zh-CN" sz="700" spc="150" dirty="0">
              <a:solidFill>
                <a:schemeClr val="tx1"/>
              </a:solidFill>
              <a:latin typeface="PT Sans Caption" panose="020B0703020203020204" charset="0"/>
              <a:ea typeface="PT Sans Caption" panose="020B0703020203020204" charset="0"/>
              <a:cs typeface="PT Sans Caption" panose="020B0703020203020204" charset="0"/>
              <a:sym typeface="+mn-ea"/>
            </a:endParaRPr>
          </a:p>
        </p:txBody>
      </p:sp>
      <p:sp>
        <p:nvSpPr>
          <p:cNvPr id="17" name="文本框 16"/>
          <p:cNvSpPr txBox="1"/>
          <p:nvPr>
            <p:custDataLst>
              <p:tags r:id="rId21"/>
            </p:custDataLst>
          </p:nvPr>
        </p:nvSpPr>
        <p:spPr>
          <a:xfrm>
            <a:off x="6946159"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Efficiency</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8" name="文本框 17"/>
          <p:cNvSpPr txBox="1"/>
          <p:nvPr>
            <p:custDataLst>
              <p:tags r:id="rId22"/>
            </p:custDataLst>
          </p:nvPr>
        </p:nvSpPr>
        <p:spPr>
          <a:xfrm>
            <a:off x="7251700" y="2477770"/>
            <a:ext cx="22828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70000"/>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AI glossary database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AI translation memory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vote function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decompose task system</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start to set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Wingdings" panose="05000000000000000000"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19" name="文本框 18"/>
          <p:cNvSpPr txBox="1"/>
          <p:nvPr>
            <p:custDataLst>
              <p:tags r:id="rId23"/>
            </p:custDataLst>
          </p:nvPr>
        </p:nvSpPr>
        <p:spPr>
          <a:xfrm>
            <a:off x="2725314"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8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Complete Product</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20" name="文本框 19"/>
          <p:cNvSpPr txBox="1"/>
          <p:nvPr>
            <p:custDataLst>
              <p:tags r:id="rId24"/>
            </p:custDataLst>
          </p:nvPr>
        </p:nvSpPr>
        <p:spPr>
          <a:xfrm>
            <a:off x="3157220" y="2393950"/>
            <a:ext cx="1808480" cy="1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indent="0" algn="l">
              <a:lnSpc>
                <a:spcPct val="120000"/>
              </a:lnSpc>
              <a:buFont typeface="Arial" panose="020B0604020202090204" pitchFamily="34"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business code</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whitepaper</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tech papers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glossary UI design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first vision of community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ctr">
              <a:lnSpc>
                <a:spcPct val="120000"/>
              </a:lnSpc>
              <a:buFont typeface="Arial" panose="020B0604020202090204" pitchFamily="34"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22" name="文本框 21"/>
          <p:cNvSpPr txBox="1"/>
          <p:nvPr>
            <p:custDataLst>
              <p:tags r:id="rId25"/>
            </p:custDataLst>
          </p:nvPr>
        </p:nvSpPr>
        <p:spPr>
          <a:xfrm>
            <a:off x="883337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Next</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23" name="文本框 22"/>
          <p:cNvSpPr txBox="1"/>
          <p:nvPr>
            <p:custDataLst>
              <p:tags r:id="rId26"/>
            </p:custDataLst>
          </p:nvPr>
        </p:nvSpPr>
        <p:spPr>
          <a:xfrm>
            <a:off x="8833485" y="4547870"/>
            <a:ext cx="260223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decompose task system vision 1</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API to cooperate with other projects</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provide language service in metaverse</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start to build meatverse</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4" name="文本框 3"/>
          <p:cNvSpPr txBox="1"/>
          <p:nvPr/>
        </p:nvSpPr>
        <p:spPr>
          <a:xfrm>
            <a:off x="351790" y="27940"/>
            <a:ext cx="2373630" cy="521970"/>
          </a:xfrm>
          <a:prstGeom prst="rect">
            <a:avLst/>
          </a:prstGeom>
          <a:noFill/>
        </p:spPr>
        <p:txBody>
          <a:bodyPr wrap="square" rtlCol="0">
            <a:spAutoFit/>
          </a:bodyPr>
          <a:p>
            <a:r>
              <a:rPr lang="en-US" altLang="zh-CN" sz="2800" b="1">
                <a:solidFill>
                  <a:schemeClr val="bg1"/>
                </a:solidFill>
                <a:latin typeface="PT Sans Caption" panose="020B0703020203020204" charset="0"/>
              </a:rPr>
              <a:t>Roadmap</a:t>
            </a:r>
            <a:endParaRPr lang="en-US" altLang="zh-CN" sz="2800" b="1">
              <a:solidFill>
                <a:schemeClr val="bg1"/>
              </a:solidFill>
              <a:latin typeface="PT Sans Caption" panose="020B0703020203020204" charset="0"/>
            </a:endParaRPr>
          </a:p>
        </p:txBody>
      </p:sp>
      <p:sp>
        <p:nvSpPr>
          <p:cNvPr id="21" name="文本框 20"/>
          <p:cNvSpPr txBox="1"/>
          <p:nvPr/>
        </p:nvSpPr>
        <p:spPr>
          <a:xfrm>
            <a:off x="38544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04</a:t>
            </a:r>
            <a:endParaRPr lang="zh-CN" altLang="en-US">
              <a:latin typeface="PT Sans Caption" panose="020B0703020203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6090920" y="3423920"/>
            <a:ext cx="9525" cy="9525"/>
          </a:xfrm>
          <a:prstGeom prst="rect">
            <a:avLst/>
          </a:prstGeom>
        </p:spPr>
      </p:pic>
      <p:pic>
        <p:nvPicPr>
          <p:cNvPr id="8" name="图片 7"/>
          <p:cNvPicPr>
            <a:picLocks noChangeAspect="1"/>
          </p:cNvPicPr>
          <p:nvPr/>
        </p:nvPicPr>
        <p:blipFill>
          <a:blip r:embed="rId1"/>
          <a:stretch>
            <a:fillRect/>
          </a:stretch>
        </p:blipFill>
        <p:spPr>
          <a:xfrm>
            <a:off x="6217920" y="3550920"/>
            <a:ext cx="9525" cy="9525"/>
          </a:xfrm>
          <a:prstGeom prst="rect">
            <a:avLst/>
          </a:prstGeom>
        </p:spPr>
      </p:pic>
      <p:pic>
        <p:nvPicPr>
          <p:cNvPr id="5" name="图片 4"/>
          <p:cNvPicPr>
            <a:picLocks noChangeAspect="1"/>
          </p:cNvPicPr>
          <p:nvPr/>
        </p:nvPicPr>
        <p:blipFill>
          <a:blip r:embed="rId2"/>
          <a:stretch>
            <a:fillRect/>
          </a:stretch>
        </p:blipFill>
        <p:spPr>
          <a:xfrm>
            <a:off x="2597785" y="1403350"/>
            <a:ext cx="6680835" cy="3451225"/>
          </a:xfrm>
          <a:prstGeom prst="rect">
            <a:avLst/>
          </a:prstGeom>
        </p:spPr>
      </p:pic>
      <p:sp>
        <p:nvSpPr>
          <p:cNvPr id="3" name="文本框 2"/>
          <p:cNvSpPr txBox="1"/>
          <p:nvPr/>
        </p:nvSpPr>
        <p:spPr>
          <a:xfrm>
            <a:off x="1358900" y="4970780"/>
            <a:ext cx="9283700" cy="64516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sym typeface="+mn-ea"/>
              </a:rPr>
              <a:t>Due to the impact of the epidemic, the market recovery rate is as high as 90%</a:t>
            </a:r>
            <a:endParaRPr lang="en-US" altLang="zh-CN">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sym typeface="+mn-ea"/>
              </a:rPr>
              <a:t>T</a:t>
            </a:r>
            <a:r>
              <a:rPr lang="zh-CN" altLang="en-US">
                <a:latin typeface="PT Sans Caption" panose="020B0703020203020204" charset="0"/>
                <a:ea typeface="PT Sans Caption" panose="020B0703020203020204" charset="0"/>
                <a:cs typeface="PT Sans Caption" panose="020B0703020203020204" charset="0"/>
                <a:sym typeface="+mn-ea"/>
              </a:rPr>
              <a:t>he market growth rate is optimistic in the next five years</a:t>
            </a:r>
            <a:endParaRPr lang="zh-CN" altLang="en-US">
              <a:latin typeface="PT Sans" panose="020B0503020203020204" charset="0"/>
            </a:endParaRPr>
          </a:p>
        </p:txBody>
      </p:sp>
      <p:sp>
        <p:nvSpPr>
          <p:cNvPr id="4" name="文本框 3"/>
          <p:cNvSpPr txBox="1"/>
          <p:nvPr/>
        </p:nvSpPr>
        <p:spPr>
          <a:xfrm>
            <a:off x="295910" y="0"/>
            <a:ext cx="8634730"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Market forecast for the language service industry </a:t>
            </a:r>
            <a:endParaRPr lang="en-US" altLang="zh-CN" sz="2800" b="1">
              <a:solidFill>
                <a:schemeClr val="bg1"/>
              </a:solidFill>
              <a:latin typeface="PT Sans Caption" panose="020B0703020203020204" charset="0"/>
              <a:sym typeface="+mn-ea"/>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transition advTm="599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54750" y="2275840"/>
            <a:ext cx="5014595" cy="258445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rPr>
              <a:t>1.  Significant trend of globalization shows that </a:t>
            </a:r>
            <a:r>
              <a:rPr>
                <a:latin typeface="PT Sans Caption" panose="020B0703020203020204" charset="0"/>
                <a:ea typeface="PT Sans Caption" panose="020B0703020203020204" charset="0"/>
                <a:cs typeface="PT Sans Caption" panose="020B0703020203020204" charset="0"/>
                <a:sym typeface="+mn-ea"/>
              </a:rPr>
              <a:t>Localization </a:t>
            </a:r>
            <a:r>
              <a:rPr lang="en-US">
                <a:latin typeface="PT Sans Caption" panose="020B0703020203020204" charset="0"/>
                <a:ea typeface="PT Sans Caption" panose="020B0703020203020204" charset="0"/>
                <a:cs typeface="PT Sans Caption" panose="020B0703020203020204" charset="0"/>
                <a:sym typeface="+mn-ea"/>
              </a:rPr>
              <a:t>service</a:t>
            </a:r>
            <a:r>
              <a:rPr>
                <a:latin typeface="PT Sans Caption" panose="020B0703020203020204" charset="0"/>
                <a:ea typeface="PT Sans Caption" panose="020B0703020203020204" charset="0"/>
                <a:cs typeface="PT Sans Caption" panose="020B0703020203020204" charset="0"/>
                <a:sym typeface="+mn-ea"/>
              </a:rPr>
              <a:t> has 98.1% market demand</a:t>
            </a:r>
            <a:r>
              <a:rPr lang="en-US">
                <a:latin typeface="PT Sans Caption" panose="020B0703020203020204" charset="0"/>
                <a:ea typeface="PT Sans Caption" panose="020B0703020203020204" charset="0"/>
                <a:cs typeface="PT Sans Caption" panose="020B0703020203020204" charset="0"/>
                <a:sym typeface="+mn-ea"/>
              </a:rPr>
              <a:t>.</a:t>
            </a:r>
            <a:endParaRPr lang="en-US" altLang="zh-CN">
              <a:latin typeface="PT Sans Caption" panose="020B0703020203020204" charset="0"/>
              <a:ea typeface="PT Sans Caption" panose="020B0703020203020204" charset="0"/>
              <a:cs typeface="PT Sans Caption" panose="020B0703020203020204" charset="0"/>
            </a:endParaRPr>
          </a:p>
          <a:p>
            <a:endParaRPr lang="en-US" altLang="zh-CN">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rPr>
              <a:t>2.  </a:t>
            </a:r>
            <a:r>
              <a:rPr lang="en-US" altLang="zh-CN">
                <a:latin typeface="PT Sans Caption" panose="020B0703020203020204" charset="0"/>
                <a:ea typeface="PT Sans Caption" panose="020B0703020203020204" charset="0"/>
                <a:cs typeface="PT Sans Caption" panose="020B0703020203020204" charset="0"/>
                <a:sym typeface="+mn-ea"/>
              </a:rPr>
              <a:t>Strong demand of Machine Translation and Post-Editing is 79%.</a:t>
            </a:r>
            <a:endParaRPr lang="en-US" altLang="zh-CN">
              <a:latin typeface="PT Sans Caption" panose="020B0703020203020204" charset="0"/>
              <a:ea typeface="PT Sans Caption" panose="020B0703020203020204" charset="0"/>
              <a:cs typeface="PT Sans Caption" panose="020B0703020203020204" charset="0"/>
            </a:endParaRPr>
          </a:p>
          <a:p>
            <a:endParaRPr lang="zh-CN" altLang="en-US">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rPr>
              <a:t>3. Remote work is the trend that i</a:t>
            </a:r>
            <a:r>
              <a:rPr lang="zh-CN" altLang="en-US">
                <a:latin typeface="PT Sans Caption" panose="020B0703020203020204" charset="0"/>
                <a:ea typeface="PT Sans Caption" panose="020B0703020203020204" charset="0"/>
                <a:cs typeface="PT Sans Caption" panose="020B0703020203020204" charset="0"/>
              </a:rPr>
              <a:t>ncreased demand for interpretation, rising to </a:t>
            </a:r>
            <a:r>
              <a:rPr lang="en-US" altLang="zh-CN">
                <a:latin typeface="PT Sans Caption" panose="020B0703020203020204" charset="0"/>
                <a:ea typeface="PT Sans Caption" panose="020B0703020203020204" charset="0"/>
                <a:cs typeface="PT Sans Caption" panose="020B0703020203020204" charset="0"/>
              </a:rPr>
              <a:t>nin</a:t>
            </a:r>
            <a:r>
              <a:rPr lang="zh-CN" altLang="en-US">
                <a:latin typeface="PT Sans Caption" panose="020B0703020203020204" charset="0"/>
                <a:ea typeface="PT Sans Caption" panose="020B0703020203020204" charset="0"/>
                <a:cs typeface="PT Sans Caption" panose="020B0703020203020204" charset="0"/>
              </a:rPr>
              <a:t>th</a:t>
            </a:r>
            <a:r>
              <a:rPr lang="en-US" altLang="zh-CN">
                <a:latin typeface="PT Sans Caption" panose="020B0703020203020204" charset="0"/>
                <a:ea typeface="PT Sans Caption" panose="020B0703020203020204" charset="0"/>
                <a:cs typeface="PT Sans Caption" panose="020B0703020203020204" charset="0"/>
              </a:rPr>
              <a:t>.</a:t>
            </a:r>
            <a:endParaRPr lang="en-US" altLang="zh-CN">
              <a:latin typeface="PT Sans Caption" panose="020B0703020203020204" charset="0"/>
              <a:ea typeface="PT Sans Caption" panose="020B0703020203020204" charset="0"/>
              <a:cs typeface="PT Sans Caption" panose="020B0703020203020204" charset="0"/>
            </a:endParaRPr>
          </a:p>
        </p:txBody>
      </p:sp>
      <p:pic>
        <p:nvPicPr>
          <p:cNvPr id="4" name="图片 3"/>
          <p:cNvPicPr>
            <a:picLocks noChangeAspect="1"/>
          </p:cNvPicPr>
          <p:nvPr/>
        </p:nvPicPr>
        <p:blipFill>
          <a:blip r:embed="rId1"/>
          <a:stretch>
            <a:fillRect/>
          </a:stretch>
        </p:blipFill>
        <p:spPr>
          <a:xfrm>
            <a:off x="688340" y="1229995"/>
            <a:ext cx="5318760" cy="5037455"/>
          </a:xfrm>
          <a:prstGeom prst="rect">
            <a:avLst/>
          </a:prstGeom>
        </p:spPr>
      </p:pic>
      <p:sp>
        <p:nvSpPr>
          <p:cNvPr id="10" name="文本框 9"/>
          <p:cNvSpPr txBox="1"/>
          <p:nvPr/>
        </p:nvSpPr>
        <p:spPr>
          <a:xfrm>
            <a:off x="1086485" y="1353185"/>
            <a:ext cx="537845" cy="36830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p:txBody>
      </p:sp>
      <p:sp>
        <p:nvSpPr>
          <p:cNvPr id="12" name="文本框 11"/>
          <p:cNvSpPr txBox="1"/>
          <p:nvPr/>
        </p:nvSpPr>
        <p:spPr>
          <a:xfrm>
            <a:off x="1118235" y="1137920"/>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13" name="文本框 12"/>
          <p:cNvSpPr txBox="1"/>
          <p:nvPr/>
        </p:nvSpPr>
        <p:spPr>
          <a:xfrm>
            <a:off x="1163320" y="2612390"/>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14" name="文本框 13"/>
          <p:cNvSpPr txBox="1"/>
          <p:nvPr/>
        </p:nvSpPr>
        <p:spPr>
          <a:xfrm>
            <a:off x="1163320" y="2839085"/>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6" name="文本框 5"/>
          <p:cNvSpPr txBox="1"/>
          <p:nvPr/>
        </p:nvSpPr>
        <p:spPr>
          <a:xfrm>
            <a:off x="295910" y="0"/>
            <a:ext cx="6245860"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Status of language service industry </a:t>
            </a:r>
            <a:endParaRPr lang="en-US" altLang="zh-CN" sz="2800" b="1">
              <a:solidFill>
                <a:schemeClr val="bg1"/>
              </a:solidFill>
              <a:latin typeface="PT Sans Caption" panose="020B0703020203020204" charset="0"/>
              <a:sym typeface="+mn-ea"/>
            </a:endParaRPr>
          </a:p>
        </p:txBody>
      </p:sp>
      <p:sp>
        <p:nvSpPr>
          <p:cNvPr id="7" name="文本框 6"/>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9_5*l_h_i*1_1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10.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1269_5*l_h_a*1_4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9_5*l_i*1_7"/>
  <p:tag name="KSO_WM_TEMPLATE_CATEGORY" val="diagram"/>
  <p:tag name="KSO_WM_TEMPLATE_INDEX" val="20181269"/>
  <p:tag name="KSO_WM_UNIT_LAYERLEVEL" val="1_1"/>
  <p:tag name="KSO_WM_TAG_VERSION" val="1.0"/>
  <p:tag name="KSO_WM_BEAUTIFY_FLAG" val="#wm#"/>
  <p:tag name="KSO_WM_UNIT_LINE_FORE_SCHEMECOLOR_INDEX" val="5"/>
  <p:tag name="KSO_WM_UNIT_LINE_FILL_TYPE" val="2"/>
</p:tagLst>
</file>

<file path=ppt/tags/tag12.xml><?xml version="1.0" encoding="utf-8"?>
<p:tagLst xmlns:p="http://schemas.openxmlformats.org/presentationml/2006/main">
  <p:tag name="KSO_WM_UNIT_TABLE_BEAUTIFY" val="smartTable{56bcb0c8-86d6-4dbc-a5d8-cd07d89bf4fc}"/>
  <p:tag name="TABLE_ENDDRAG_ORIGIN_RECT" val="815*415"/>
  <p:tag name="TABLE_ENDDRAG_RECT" val="58*88*786*416"/>
</p:tagLst>
</file>

<file path=ppt/tags/tag13.xml><?xml version="1.0" encoding="utf-8"?>
<p:tagLst xmlns:p="http://schemas.openxmlformats.org/presentationml/2006/main">
  <p:tag name="KSO_WM_BEAUTIFY_FLAG" val="#wm#"/>
  <p:tag name="KSO_WM_TEMPLATE_CATEGORY" val="diagram"/>
  <p:tag name="KSO_WM_TEMPLATE_INDEX" val="20199035"/>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i"/>
  <p:tag name="KSO_WM_UNIT_INDEX" val="1_1"/>
  <p:tag name="KSO_WM_UNIT_LAYERLEVEL" val="1_1"/>
  <p:tag name="KSO_WM_DIAGRAM_GROUP_CODE" val="m1-1"/>
  <p:tag name="KSO_WM_UNIT_ID" val="diagram20170889_4*m_i*1_1"/>
  <p:tag name="KSO_WM_UNIT_HIGHLIGHT" val="0"/>
  <p:tag name="KSO_WM_UNIT_COMPATIBLE" val="0"/>
  <p:tag name="KSO_WM_UNIT_DIAGRAM_ISNUMVISUAL" val="0"/>
  <p:tag name="KSO_WM_UNIT_DIAGRAM_ISREFERUNIT" val="0"/>
  <p:tag name="KSO_WM_UNIT_LINE_FORE_SCHEMECOLOR_INDEX" val="14"/>
  <p:tag name="KSO_WM_UNIT_LINE_FILL_TYPE" val="2"/>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1"/>
  <p:tag name="KSO_WM_UNIT_ID" val="diagram20170889_4*m_h_i*1_1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6"/>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2"/>
  <p:tag name="KSO_WM_UNIT_ID" val="diagram20170889_4*m_h_i*1_1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4"/>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3"/>
  <p:tag name="KSO_WM_UNIT_ID" val="diagram20170889_4*m_h_i*1_1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1"/>
  <p:tag name="KSO_WM_UNIT_ID" val="diagram20170889_4*m_h_i*1_2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6"/>
  <p:tag name="KSO_WM_UNIT_TEXT_FILL_TYPE"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2"/>
  <p:tag name="KSO_WM_UNIT_ID" val="diagram20170889_4*m_h_i*1_2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9_5*l_h_i*1_2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3"/>
  <p:tag name="KSO_WM_UNIT_ID" val="diagram20170889_4*m_h_i*1_2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1"/>
  <p:tag name="KSO_WM_UNIT_ID" val="diagram20170889_4*m_h_i*1_3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2"/>
  <p:tag name="KSO_WM_UNIT_ID" val="diagram20170889_4*m_h_i*1_3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3"/>
  <p:tag name="KSO_WM_UNIT_ID" val="diagram20170889_4*m_h_i*1_3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1"/>
  <p:tag name="KSO_WM_UNIT_ID" val="diagram20170889_4*m_h_i*1_5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6"/>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2"/>
  <p:tag name="KSO_WM_UNIT_ID" val="diagram20170889_4*m_h_i*1_5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4"/>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3"/>
  <p:tag name="KSO_WM_UNIT_ID" val="diagram20170889_4*m_h_i*1_5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1"/>
  <p:tag name="KSO_WM_UNIT_ID" val="diagram20170889_4*m_h_i*1_4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6"/>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2"/>
  <p:tag name="KSO_WM_UNIT_ID" val="diagram20170889_4*m_h_i*1_4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4"/>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3"/>
  <p:tag name="KSO_WM_UNIT_ID" val="diagram20170889_4*m_h_i*1_4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9_5*l_h_i*1_3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3_1"/>
  <p:tag name="KSO_WM_UNIT_LAYERLEVEL" val="1_1_1"/>
  <p:tag name="KSO_WM_UNIT_VALUE" val="10"/>
  <p:tag name="KSO_WM_UNIT_HIGHLIGHT" val="0"/>
  <p:tag name="KSO_WM_UNIT_COMPATIBLE" val="0"/>
  <p:tag name="KSO_WM_DIAGRAM_GROUP_CODE" val="m1-1"/>
  <p:tag name="KSO_WM_UNIT_ID" val="diagram20170889_4*m_h_a*1_3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3_1"/>
  <p:tag name="KSO_WM_UNIT_LAYERLEVEL" val="1_1_1"/>
  <p:tag name="KSO_WM_UNIT_VALUE" val="30"/>
  <p:tag name="KSO_WM_UNIT_HIGHLIGHT" val="0"/>
  <p:tag name="KSO_WM_UNIT_COMPATIBLE" val="0"/>
  <p:tag name="KSO_WM_DIAGRAM_GROUP_CODE" val="m1-1"/>
  <p:tag name="KSO_WM_UNIT_ID" val="diagram20170889_4*m_h_f*1_3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1_1"/>
  <p:tag name="KSO_WM_UNIT_LAYERLEVEL" val="1_1_1"/>
  <p:tag name="KSO_WM_UNIT_VALUE" val="10"/>
  <p:tag name="KSO_WM_UNIT_HIGHLIGHT" val="0"/>
  <p:tag name="KSO_WM_UNIT_COMPATIBLE" val="0"/>
  <p:tag name="KSO_WM_DIAGRAM_GROUP_CODE" val="m1-1"/>
  <p:tag name="KSO_WM_UNIT_ID" val="diagram20170889_4*m_h_a*1_1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1_1"/>
  <p:tag name="KSO_WM_UNIT_LAYERLEVEL" val="1_1_1"/>
  <p:tag name="KSO_WM_UNIT_VALUE" val="30"/>
  <p:tag name="KSO_WM_UNIT_HIGHLIGHT" val="0"/>
  <p:tag name="KSO_WM_UNIT_COMPATIBLE" val="0"/>
  <p:tag name="KSO_WM_DIAGRAM_GROUP_CODE" val="m1-1"/>
  <p:tag name="KSO_WM_UNIT_ID" val="diagram20170889_4*m_h_f*1_1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4_1"/>
  <p:tag name="KSO_WM_UNIT_LAYERLEVEL" val="1_1_1"/>
  <p:tag name="KSO_WM_UNIT_VALUE" val="10"/>
  <p:tag name="KSO_WM_UNIT_HIGHLIGHT" val="0"/>
  <p:tag name="KSO_WM_UNIT_COMPATIBLE" val="0"/>
  <p:tag name="KSO_WM_DIAGRAM_GROUP_CODE" val="m1-1"/>
  <p:tag name="KSO_WM_UNIT_ID" val="diagram20170889_4*m_h_a*1_4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4_1"/>
  <p:tag name="KSO_WM_UNIT_LAYERLEVEL" val="1_1_1"/>
  <p:tag name="KSO_WM_UNIT_VALUE" val="30"/>
  <p:tag name="KSO_WM_UNIT_HIGHLIGHT" val="0"/>
  <p:tag name="KSO_WM_UNIT_COMPATIBLE" val="0"/>
  <p:tag name="KSO_WM_DIAGRAM_GROUP_CODE" val="m1-1"/>
  <p:tag name="KSO_WM_UNIT_ID" val="diagram20170889_4*m_h_f*1_4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2_1"/>
  <p:tag name="KSO_WM_UNIT_LAYERLEVEL" val="1_1_1"/>
  <p:tag name="KSO_WM_UNIT_VALUE" val="10"/>
  <p:tag name="KSO_WM_UNIT_HIGHLIGHT" val="0"/>
  <p:tag name="KSO_WM_UNIT_COMPATIBLE" val="0"/>
  <p:tag name="KSO_WM_DIAGRAM_GROUP_CODE" val="m1-1"/>
  <p:tag name="KSO_WM_UNIT_ID" val="diagram20170889_4*m_h_a*1_2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2_1"/>
  <p:tag name="KSO_WM_UNIT_LAYERLEVEL" val="1_1_1"/>
  <p:tag name="KSO_WM_UNIT_VALUE" val="30"/>
  <p:tag name="KSO_WM_UNIT_HIGHLIGHT" val="0"/>
  <p:tag name="KSO_WM_UNIT_COMPATIBLE" val="0"/>
  <p:tag name="KSO_WM_DIAGRAM_GROUP_CODE" val="m1-1"/>
  <p:tag name="KSO_WM_UNIT_ID" val="diagram20170889_4*m_h_f*1_2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5_1"/>
  <p:tag name="KSO_WM_UNIT_LAYERLEVEL" val="1_1_1"/>
  <p:tag name="KSO_WM_UNIT_VALUE" val="10"/>
  <p:tag name="KSO_WM_UNIT_HIGHLIGHT" val="0"/>
  <p:tag name="KSO_WM_UNIT_COMPATIBLE" val="0"/>
  <p:tag name="KSO_WM_DIAGRAM_GROUP_CODE" val="m1-1"/>
  <p:tag name="KSO_WM_UNIT_ID" val="diagram20170889_4*m_h_a*1_5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5_1"/>
  <p:tag name="KSO_WM_UNIT_LAYERLEVEL" val="1_1_1"/>
  <p:tag name="KSO_WM_UNIT_VALUE" val="30"/>
  <p:tag name="KSO_WM_UNIT_HIGHLIGHT" val="0"/>
  <p:tag name="KSO_WM_UNIT_COMPATIBLE" val="0"/>
  <p:tag name="KSO_WM_DIAGRAM_GROUP_CODE" val="m1-1"/>
  <p:tag name="KSO_WM_UNIT_ID" val="diagram20170889_4*m_h_f*1_5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9_5*l_h_i*1_4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9_5*l_h_i*1_6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6.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9_5*l_h_a*1_1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7.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9_5*l_h_a*1_2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8.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9_5*l_h_a*1_3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9.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1269_5*l_h_a*1_5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6352</Words>
  <Application>WPS 文字</Application>
  <PresentationFormat>宽屏</PresentationFormat>
  <Paragraphs>261</Paragraphs>
  <Slides>13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方正书宋_GBK</vt:lpstr>
      <vt:lpstr>Wingdings</vt:lpstr>
      <vt:lpstr>PT Sans Caption</vt:lpstr>
      <vt:lpstr>Segoe UI Semilight</vt:lpstr>
      <vt:lpstr>苹方-简</vt:lpstr>
      <vt:lpstr>PT Sans Caption Bold</vt:lpstr>
      <vt:lpstr>PT Sans</vt:lpstr>
      <vt:lpstr>微软雅黑</vt:lpstr>
      <vt:lpstr>微软雅黑 Light</vt:lpstr>
      <vt:lpstr>汉仪旗黑</vt:lpstr>
      <vt:lpstr>Segoe UI</vt:lpstr>
      <vt:lpstr>Wingdings</vt:lpstr>
      <vt:lpstr>宋体</vt:lpstr>
      <vt:lpstr>汉仪书宋二KW</vt:lpstr>
      <vt:lpstr>MS PGothic</vt:lpstr>
      <vt:lpstr>Arial Unicode MS</vt:lpstr>
      <vt:lpstr>Calibri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kimcai</dc:creator>
  <cp:lastModifiedBy>kimcai</cp:lastModifiedBy>
  <cp:revision>210</cp:revision>
  <dcterms:created xsi:type="dcterms:W3CDTF">2022-12-30T15:57:39Z</dcterms:created>
  <dcterms:modified xsi:type="dcterms:W3CDTF">2022-12-30T15:57:39Z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